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rgbClr val="051F3B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rgbClr val="051F3B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55726" y="3440684"/>
            <a:ext cx="4305935" cy="6325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098280"/>
            <a:ext cx="18288000" cy="118871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9607" y="7336535"/>
            <a:ext cx="4846320" cy="124663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66559" y="2295144"/>
            <a:ext cx="4852415" cy="4852415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80360" y="582168"/>
            <a:ext cx="12527280" cy="149961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3203" y="-170433"/>
            <a:ext cx="17201592" cy="18315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394189" y="2473197"/>
            <a:ext cx="7674609" cy="41421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rgbClr val="051F3B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77.png"/><Relationship Id="rId15" Type="http://schemas.openxmlformats.org/officeDocument/2006/relationships/image" Target="../media/image78.png"/><Relationship Id="rId16" Type="http://schemas.openxmlformats.org/officeDocument/2006/relationships/image" Target="../media/image79.png"/><Relationship Id="rId17" Type="http://schemas.openxmlformats.org/officeDocument/2006/relationships/image" Target="../media/image80.png"/><Relationship Id="rId18" Type="http://schemas.openxmlformats.org/officeDocument/2006/relationships/image" Target="../media/image81.png"/><Relationship Id="rId19" Type="http://schemas.openxmlformats.org/officeDocument/2006/relationships/image" Target="../media/image82.png"/><Relationship Id="rId20" Type="http://schemas.openxmlformats.org/officeDocument/2006/relationships/image" Target="../media/image83.png"/><Relationship Id="rId21" Type="http://schemas.openxmlformats.org/officeDocument/2006/relationships/image" Target="../media/image84.png"/><Relationship Id="rId22" Type="http://schemas.openxmlformats.org/officeDocument/2006/relationships/image" Target="../media/image85.png"/><Relationship Id="rId23" Type="http://schemas.openxmlformats.org/officeDocument/2006/relationships/image" Target="../media/image86.png"/><Relationship Id="rId24" Type="http://schemas.openxmlformats.org/officeDocument/2006/relationships/image" Target="../media/image87.jpg"/><Relationship Id="rId25" Type="http://schemas.openxmlformats.org/officeDocument/2006/relationships/image" Target="../media/image88.png"/><Relationship Id="rId26" Type="http://schemas.openxmlformats.org/officeDocument/2006/relationships/image" Target="../media/image89.jpg"/><Relationship Id="rId27" Type="http://schemas.openxmlformats.org/officeDocument/2006/relationships/image" Target="../media/image90.png"/><Relationship Id="rId28" Type="http://schemas.openxmlformats.org/officeDocument/2006/relationships/image" Target="../media/image91.png"/><Relationship Id="rId29" Type="http://schemas.openxmlformats.org/officeDocument/2006/relationships/image" Target="../media/image92.png"/><Relationship Id="rId30" Type="http://schemas.openxmlformats.org/officeDocument/2006/relationships/image" Target="../media/image93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.png"/><Relationship Id="rId3" Type="http://schemas.openxmlformats.org/officeDocument/2006/relationships/image" Target="../media/image95.jpg"/><Relationship Id="rId4" Type="http://schemas.openxmlformats.org/officeDocument/2006/relationships/image" Target="../media/image96.jpg"/><Relationship Id="rId5" Type="http://schemas.openxmlformats.org/officeDocument/2006/relationships/image" Target="../media/image97.png"/><Relationship Id="rId6" Type="http://schemas.openxmlformats.org/officeDocument/2006/relationships/image" Target="../media/image98.jpg"/><Relationship Id="rId7" Type="http://schemas.openxmlformats.org/officeDocument/2006/relationships/image" Target="../media/image99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jp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Relationship Id="rId12" Type="http://schemas.openxmlformats.org/officeDocument/2006/relationships/image" Target="../media/image110.jpg"/><Relationship Id="rId13" Type="http://schemas.openxmlformats.org/officeDocument/2006/relationships/image" Target="../media/image111.png"/><Relationship Id="rId14" Type="http://schemas.openxmlformats.org/officeDocument/2006/relationships/image" Target="../media/image112.png"/><Relationship Id="rId15" Type="http://schemas.openxmlformats.org/officeDocument/2006/relationships/image" Target="../media/image113.png"/><Relationship Id="rId16" Type="http://schemas.openxmlformats.org/officeDocument/2006/relationships/image" Target="../media/image114.png"/><Relationship Id="rId17" Type="http://schemas.openxmlformats.org/officeDocument/2006/relationships/image" Target="../media/image11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24.png"/><Relationship Id="rId11" Type="http://schemas.openxmlformats.org/officeDocument/2006/relationships/image" Target="../media/image125.png"/><Relationship Id="rId12" Type="http://schemas.openxmlformats.org/officeDocument/2006/relationships/image" Target="../media/image126.png"/><Relationship Id="rId13" Type="http://schemas.openxmlformats.org/officeDocument/2006/relationships/image" Target="../media/image127.png"/><Relationship Id="rId14" Type="http://schemas.openxmlformats.org/officeDocument/2006/relationships/image" Target="../media/image128.png"/><Relationship Id="rId15" Type="http://schemas.openxmlformats.org/officeDocument/2006/relationships/image" Target="../media/image129.png"/><Relationship Id="rId16" Type="http://schemas.openxmlformats.org/officeDocument/2006/relationships/image" Target="../media/image130.png"/><Relationship Id="rId17" Type="http://schemas.openxmlformats.org/officeDocument/2006/relationships/image" Target="../media/image131.png"/><Relationship Id="rId18" Type="http://schemas.openxmlformats.org/officeDocument/2006/relationships/image" Target="../media/image13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jpg"/><Relationship Id="rId3" Type="http://schemas.openxmlformats.org/officeDocument/2006/relationships/image" Target="../media/image14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jp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Relationship Id="rId14" Type="http://schemas.openxmlformats.org/officeDocument/2006/relationships/image" Target="../media/image159.png"/><Relationship Id="rId15" Type="http://schemas.openxmlformats.org/officeDocument/2006/relationships/image" Target="../media/image160.png"/><Relationship Id="rId16" Type="http://schemas.openxmlformats.org/officeDocument/2006/relationships/image" Target="../media/image161.png"/><Relationship Id="rId17" Type="http://schemas.openxmlformats.org/officeDocument/2006/relationships/image" Target="../media/image162.png"/><Relationship Id="rId18" Type="http://schemas.openxmlformats.org/officeDocument/2006/relationships/image" Target="../media/image163.png"/><Relationship Id="rId19" Type="http://schemas.openxmlformats.org/officeDocument/2006/relationships/image" Target="../media/image164.png"/><Relationship Id="rId20" Type="http://schemas.openxmlformats.org/officeDocument/2006/relationships/image" Target="../media/image16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png"/><Relationship Id="rId9" Type="http://schemas.openxmlformats.org/officeDocument/2006/relationships/image" Target="../media/image1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jpg"/><Relationship Id="rId3" Type="http://schemas.openxmlformats.org/officeDocument/2006/relationships/image" Target="../media/image167.png"/><Relationship Id="rId4" Type="http://schemas.openxmlformats.org/officeDocument/2006/relationships/image" Target="../media/image168.jpg"/><Relationship Id="rId5" Type="http://schemas.openxmlformats.org/officeDocument/2006/relationships/image" Target="../media/image169.png"/><Relationship Id="rId6" Type="http://schemas.openxmlformats.org/officeDocument/2006/relationships/image" Target="../media/image17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Relationship Id="rId3" Type="http://schemas.openxmlformats.org/officeDocument/2006/relationships/image" Target="../media/image172.jpg"/><Relationship Id="rId4" Type="http://schemas.openxmlformats.org/officeDocument/2006/relationships/image" Target="../media/image173.jpg"/><Relationship Id="rId5" Type="http://schemas.openxmlformats.org/officeDocument/2006/relationships/image" Target="../media/image174.jpg"/><Relationship Id="rId6" Type="http://schemas.openxmlformats.org/officeDocument/2006/relationships/image" Target="../media/image17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6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jpg"/><Relationship Id="rId15" Type="http://schemas.openxmlformats.org/officeDocument/2006/relationships/image" Target="../media/image2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jp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jpg"/><Relationship Id="rId11" Type="http://schemas.openxmlformats.org/officeDocument/2006/relationships/image" Target="../media/image43.png"/><Relationship Id="rId12" Type="http://schemas.openxmlformats.org/officeDocument/2006/relationships/image" Target="../media/image44.jp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4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jpg"/><Relationship Id="rId11" Type="http://schemas.openxmlformats.org/officeDocument/2006/relationships/image" Target="../media/image6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6255" y="9144"/>
            <a:ext cx="17001744" cy="102778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98239" y="1291335"/>
            <a:ext cx="5788660" cy="189801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7490"/>
              </a:lnSpc>
              <a:spcBef>
                <a:spcPts val="100"/>
              </a:spcBef>
            </a:pPr>
            <a:r>
              <a:rPr dirty="0" sz="6700" spc="-880">
                <a:solidFill>
                  <a:srgbClr val="050544"/>
                </a:solidFill>
                <a:latin typeface="Arial Black"/>
                <a:cs typeface="Arial Black"/>
              </a:rPr>
              <a:t>UWA</a:t>
            </a:r>
            <a:r>
              <a:rPr dirty="0" sz="6700" spc="-459">
                <a:solidFill>
                  <a:srgbClr val="050544"/>
                </a:solidFill>
                <a:latin typeface="Arial Black"/>
                <a:cs typeface="Arial Black"/>
              </a:rPr>
              <a:t> </a:t>
            </a:r>
            <a:r>
              <a:rPr dirty="0" sz="6700" spc="-1215">
                <a:solidFill>
                  <a:srgbClr val="050544"/>
                </a:solidFill>
                <a:latin typeface="Arial Black"/>
                <a:cs typeface="Arial Black"/>
              </a:rPr>
              <a:t>BUSINESS</a:t>
            </a:r>
            <a:endParaRPr sz="6700">
              <a:latin typeface="Arial Black"/>
              <a:cs typeface="Arial Black"/>
            </a:endParaRPr>
          </a:p>
          <a:p>
            <a:pPr algn="ctr" marL="217170">
              <a:lnSpc>
                <a:spcPts val="7250"/>
              </a:lnSpc>
            </a:pPr>
            <a:r>
              <a:rPr dirty="0" sz="6500" spc="254">
                <a:solidFill>
                  <a:srgbClr val="050544"/>
                </a:solidFill>
                <a:latin typeface="Cambria"/>
                <a:cs typeface="Cambria"/>
              </a:rPr>
              <a:t>SCHOOL</a:t>
            </a:r>
            <a:endParaRPr sz="6500">
              <a:latin typeface="Cambria"/>
              <a:cs typeface="Cambri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668038" y="5545296"/>
            <a:ext cx="5919470" cy="1214755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1127760" algn="l"/>
                <a:tab pos="2413000" algn="l"/>
                <a:tab pos="2990215" algn="l"/>
                <a:tab pos="5793105" algn="l"/>
              </a:tabLst>
            </a:pPr>
            <a:r>
              <a:rPr dirty="0" sz="3450">
                <a:solidFill>
                  <a:srgbClr val="050544"/>
                </a:solidFill>
                <a:latin typeface="Cambria"/>
                <a:cs typeface="Cambria"/>
              </a:rPr>
              <a:t>B</a:t>
            </a:r>
            <a:r>
              <a:rPr dirty="0" sz="3450" spc="-25">
                <a:solidFill>
                  <a:srgbClr val="050544"/>
                </a:solidFill>
                <a:latin typeface="Cambria"/>
                <a:cs typeface="Cambria"/>
              </a:rPr>
              <a:t> </a:t>
            </a:r>
            <a:r>
              <a:rPr dirty="0" sz="3450">
                <a:solidFill>
                  <a:srgbClr val="050544"/>
                </a:solidFill>
                <a:latin typeface="Cambria"/>
                <a:cs typeface="Cambria"/>
              </a:rPr>
              <a:t>U</a:t>
            </a:r>
            <a:r>
              <a:rPr dirty="0" sz="3450" spc="50">
                <a:solidFill>
                  <a:srgbClr val="050544"/>
                </a:solidFill>
                <a:latin typeface="Cambria"/>
                <a:cs typeface="Cambria"/>
              </a:rPr>
              <a:t> </a:t>
            </a:r>
            <a:r>
              <a:rPr dirty="0" sz="3450" spc="-50">
                <a:solidFill>
                  <a:srgbClr val="050544"/>
                </a:solidFill>
                <a:latin typeface="Cambria"/>
                <a:cs typeface="Cambria"/>
              </a:rPr>
              <a:t>S</a:t>
            </a:r>
            <a:r>
              <a:rPr dirty="0" sz="3450">
                <a:solidFill>
                  <a:srgbClr val="050544"/>
                </a:solidFill>
                <a:latin typeface="Cambria"/>
                <a:cs typeface="Cambria"/>
              </a:rPr>
              <a:t>	</a:t>
            </a:r>
            <a:r>
              <a:rPr dirty="0" sz="3450" spc="-535">
                <a:solidFill>
                  <a:srgbClr val="050544"/>
                </a:solidFill>
                <a:latin typeface="Cambria"/>
                <a:cs typeface="Cambria"/>
              </a:rPr>
              <a:t>I</a:t>
            </a:r>
            <a:r>
              <a:rPr dirty="0" sz="3450" spc="310">
                <a:solidFill>
                  <a:srgbClr val="050544"/>
                </a:solidFill>
                <a:latin typeface="Cambria"/>
                <a:cs typeface="Cambria"/>
              </a:rPr>
              <a:t> </a:t>
            </a:r>
            <a:r>
              <a:rPr dirty="0" sz="3450">
                <a:solidFill>
                  <a:srgbClr val="050544"/>
                </a:solidFill>
                <a:latin typeface="Cambria"/>
                <a:cs typeface="Cambria"/>
              </a:rPr>
              <a:t>N</a:t>
            </a:r>
            <a:r>
              <a:rPr dirty="0" sz="3450" spc="55">
                <a:solidFill>
                  <a:srgbClr val="050544"/>
                </a:solidFill>
                <a:latin typeface="Cambria"/>
                <a:cs typeface="Cambria"/>
              </a:rPr>
              <a:t> </a:t>
            </a:r>
            <a:r>
              <a:rPr dirty="0" sz="3450" spc="-440">
                <a:solidFill>
                  <a:srgbClr val="050544"/>
                </a:solidFill>
                <a:latin typeface="Cambria"/>
                <a:cs typeface="Cambria"/>
              </a:rPr>
              <a:t>E</a:t>
            </a:r>
            <a:r>
              <a:rPr dirty="0" sz="3450" spc="155">
                <a:solidFill>
                  <a:srgbClr val="050544"/>
                </a:solidFill>
                <a:latin typeface="Cambria"/>
                <a:cs typeface="Cambria"/>
              </a:rPr>
              <a:t> </a:t>
            </a:r>
            <a:r>
              <a:rPr dirty="0" sz="3450" spc="-430">
                <a:solidFill>
                  <a:srgbClr val="050544"/>
                </a:solidFill>
                <a:latin typeface="Cambria"/>
                <a:cs typeface="Cambria"/>
              </a:rPr>
              <a:t>S</a:t>
            </a:r>
            <a:r>
              <a:rPr dirty="0" sz="3450">
                <a:solidFill>
                  <a:srgbClr val="050544"/>
                </a:solidFill>
                <a:latin typeface="Cambria"/>
                <a:cs typeface="Cambria"/>
              </a:rPr>
              <a:t>	</a:t>
            </a:r>
            <a:r>
              <a:rPr dirty="0" sz="3450" spc="-430">
                <a:solidFill>
                  <a:srgbClr val="050544"/>
                </a:solidFill>
                <a:latin typeface="Cambria"/>
                <a:cs typeface="Cambria"/>
              </a:rPr>
              <a:t>S</a:t>
            </a:r>
            <a:r>
              <a:rPr dirty="0" sz="3450">
                <a:solidFill>
                  <a:srgbClr val="050544"/>
                </a:solidFill>
                <a:latin typeface="Cambria"/>
                <a:cs typeface="Cambria"/>
              </a:rPr>
              <a:t>	A</a:t>
            </a:r>
            <a:r>
              <a:rPr dirty="0" sz="3450" spc="-30">
                <a:solidFill>
                  <a:srgbClr val="050544"/>
                </a:solidFill>
                <a:latin typeface="Cambria"/>
                <a:cs typeface="Cambria"/>
              </a:rPr>
              <a:t> </a:t>
            </a:r>
            <a:r>
              <a:rPr dirty="0" sz="3450">
                <a:solidFill>
                  <a:srgbClr val="050544"/>
                </a:solidFill>
                <a:latin typeface="Cambria"/>
                <a:cs typeface="Cambria"/>
              </a:rPr>
              <a:t>N</a:t>
            </a:r>
            <a:r>
              <a:rPr dirty="0" sz="3450" spc="120">
                <a:solidFill>
                  <a:srgbClr val="050544"/>
                </a:solidFill>
                <a:latin typeface="Cambria"/>
                <a:cs typeface="Cambria"/>
              </a:rPr>
              <a:t> </a:t>
            </a:r>
            <a:r>
              <a:rPr dirty="0" sz="3450">
                <a:solidFill>
                  <a:srgbClr val="050544"/>
                </a:solidFill>
                <a:latin typeface="Cambria"/>
                <a:cs typeface="Cambria"/>
              </a:rPr>
              <a:t>A</a:t>
            </a:r>
            <a:r>
              <a:rPr dirty="0" sz="3450" spc="110">
                <a:solidFill>
                  <a:srgbClr val="050544"/>
                </a:solidFill>
                <a:latin typeface="Cambria"/>
                <a:cs typeface="Cambria"/>
              </a:rPr>
              <a:t> </a:t>
            </a:r>
            <a:r>
              <a:rPr dirty="0" sz="3450" spc="-484">
                <a:solidFill>
                  <a:srgbClr val="050544"/>
                </a:solidFill>
                <a:latin typeface="Cambria"/>
                <a:cs typeface="Cambria"/>
              </a:rPr>
              <a:t>L</a:t>
            </a:r>
            <a:r>
              <a:rPr dirty="0" sz="3450" spc="105">
                <a:solidFill>
                  <a:srgbClr val="050544"/>
                </a:solidFill>
                <a:latin typeface="Cambria"/>
                <a:cs typeface="Cambria"/>
              </a:rPr>
              <a:t> </a:t>
            </a:r>
            <a:r>
              <a:rPr dirty="0" sz="3450">
                <a:solidFill>
                  <a:srgbClr val="050544"/>
                </a:solidFill>
                <a:latin typeface="Cambria"/>
                <a:cs typeface="Cambria"/>
              </a:rPr>
              <a:t>Y</a:t>
            </a:r>
            <a:r>
              <a:rPr dirty="0" sz="3450" spc="55">
                <a:solidFill>
                  <a:srgbClr val="050544"/>
                </a:solidFill>
                <a:latin typeface="Cambria"/>
                <a:cs typeface="Cambria"/>
              </a:rPr>
              <a:t> </a:t>
            </a:r>
            <a:r>
              <a:rPr dirty="0" sz="3450">
                <a:solidFill>
                  <a:srgbClr val="050544"/>
                </a:solidFill>
                <a:latin typeface="Cambria"/>
                <a:cs typeface="Cambria"/>
              </a:rPr>
              <a:t>T</a:t>
            </a:r>
            <a:r>
              <a:rPr dirty="0" sz="3450" spc="65">
                <a:solidFill>
                  <a:srgbClr val="050544"/>
                </a:solidFill>
                <a:latin typeface="Cambria"/>
                <a:cs typeface="Cambria"/>
              </a:rPr>
              <a:t> </a:t>
            </a:r>
            <a:r>
              <a:rPr dirty="0" sz="3450" spc="-535">
                <a:solidFill>
                  <a:srgbClr val="050544"/>
                </a:solidFill>
                <a:latin typeface="Cambria"/>
                <a:cs typeface="Cambria"/>
              </a:rPr>
              <a:t>I</a:t>
            </a:r>
            <a:r>
              <a:rPr dirty="0" sz="3450" spc="170">
                <a:solidFill>
                  <a:srgbClr val="050544"/>
                </a:solidFill>
                <a:latin typeface="Cambria"/>
                <a:cs typeface="Cambria"/>
              </a:rPr>
              <a:t> </a:t>
            </a:r>
            <a:r>
              <a:rPr dirty="0" sz="3450" spc="-980">
                <a:solidFill>
                  <a:srgbClr val="050544"/>
                </a:solidFill>
                <a:latin typeface="Cambria"/>
                <a:cs typeface="Cambria"/>
              </a:rPr>
              <a:t>C</a:t>
            </a:r>
            <a:r>
              <a:rPr dirty="0" sz="3450">
                <a:solidFill>
                  <a:srgbClr val="050544"/>
                </a:solidFill>
                <a:latin typeface="Cambria"/>
                <a:cs typeface="Cambria"/>
              </a:rPr>
              <a:t>	</a:t>
            </a:r>
            <a:r>
              <a:rPr dirty="0" sz="3450" spc="-890">
                <a:solidFill>
                  <a:srgbClr val="050544"/>
                </a:solidFill>
                <a:latin typeface="Cambria"/>
                <a:cs typeface="Cambria"/>
              </a:rPr>
              <a:t>S</a:t>
            </a:r>
            <a:endParaRPr sz="3450">
              <a:latin typeface="Cambria"/>
              <a:cs typeface="Cambria"/>
            </a:endParaRPr>
          </a:p>
          <a:p>
            <a:pPr marL="276860">
              <a:lnSpc>
                <a:spcPct val="100000"/>
              </a:lnSpc>
              <a:spcBef>
                <a:spcPts val="484"/>
              </a:spcBef>
              <a:tabLst>
                <a:tab pos="2035175" algn="l"/>
                <a:tab pos="4469765" algn="l"/>
                <a:tab pos="4803140" algn="l"/>
                <a:tab pos="5546725" algn="l"/>
              </a:tabLst>
            </a:pPr>
            <a:r>
              <a:rPr dirty="0" sz="3550" spc="-575">
                <a:solidFill>
                  <a:srgbClr val="050544"/>
                </a:solidFill>
                <a:latin typeface="Cambria"/>
                <a:cs typeface="Cambria"/>
              </a:rPr>
              <a:t>I</a:t>
            </a:r>
            <a:r>
              <a:rPr dirty="0" sz="3550" spc="305">
                <a:solidFill>
                  <a:srgbClr val="050544"/>
                </a:solidFill>
                <a:latin typeface="Cambria"/>
                <a:cs typeface="Cambria"/>
              </a:rPr>
              <a:t> </a:t>
            </a:r>
            <a:r>
              <a:rPr dirty="0" sz="3550">
                <a:solidFill>
                  <a:srgbClr val="050544"/>
                </a:solidFill>
                <a:latin typeface="Cambria"/>
                <a:cs typeface="Cambria"/>
              </a:rPr>
              <a:t>N</a:t>
            </a:r>
            <a:r>
              <a:rPr dirty="0" sz="3550" spc="-50">
                <a:solidFill>
                  <a:srgbClr val="050544"/>
                </a:solidFill>
                <a:latin typeface="Cambria"/>
                <a:cs typeface="Cambria"/>
              </a:rPr>
              <a:t> </a:t>
            </a:r>
            <a:r>
              <a:rPr dirty="0" sz="3550">
                <a:solidFill>
                  <a:srgbClr val="050544"/>
                </a:solidFill>
                <a:latin typeface="Cambria"/>
                <a:cs typeface="Cambria"/>
              </a:rPr>
              <a:t>D</a:t>
            </a:r>
            <a:r>
              <a:rPr dirty="0" sz="3550" spc="-55">
                <a:solidFill>
                  <a:srgbClr val="050544"/>
                </a:solidFill>
                <a:latin typeface="Cambria"/>
                <a:cs typeface="Cambria"/>
              </a:rPr>
              <a:t> </a:t>
            </a:r>
            <a:r>
              <a:rPr dirty="0" sz="3550">
                <a:solidFill>
                  <a:srgbClr val="050544"/>
                </a:solidFill>
                <a:latin typeface="Cambria"/>
                <a:cs typeface="Cambria"/>
              </a:rPr>
              <a:t>U</a:t>
            </a:r>
            <a:r>
              <a:rPr dirty="0" sz="3550" spc="30">
                <a:solidFill>
                  <a:srgbClr val="050544"/>
                </a:solidFill>
                <a:latin typeface="Cambria"/>
                <a:cs typeface="Cambria"/>
              </a:rPr>
              <a:t> </a:t>
            </a:r>
            <a:r>
              <a:rPr dirty="0" sz="3550" spc="-50">
                <a:solidFill>
                  <a:srgbClr val="050544"/>
                </a:solidFill>
                <a:latin typeface="Cambria"/>
                <a:cs typeface="Cambria"/>
              </a:rPr>
              <a:t>S</a:t>
            </a:r>
            <a:r>
              <a:rPr dirty="0" sz="3550">
                <a:solidFill>
                  <a:srgbClr val="050544"/>
                </a:solidFill>
                <a:latin typeface="Cambria"/>
                <a:cs typeface="Cambria"/>
              </a:rPr>
              <a:t>	</a:t>
            </a:r>
            <a:r>
              <a:rPr dirty="0" sz="3550" spc="-295">
                <a:solidFill>
                  <a:srgbClr val="050544"/>
                </a:solidFill>
                <a:latin typeface="Cambria"/>
                <a:cs typeface="Cambria"/>
              </a:rPr>
              <a:t>T</a:t>
            </a:r>
            <a:r>
              <a:rPr dirty="0" sz="3550" spc="95">
                <a:solidFill>
                  <a:srgbClr val="050544"/>
                </a:solidFill>
                <a:latin typeface="Cambria"/>
                <a:cs typeface="Cambria"/>
              </a:rPr>
              <a:t> </a:t>
            </a:r>
            <a:r>
              <a:rPr dirty="0" sz="3550" spc="-400">
                <a:solidFill>
                  <a:srgbClr val="050544"/>
                </a:solidFill>
                <a:latin typeface="Cambria"/>
                <a:cs typeface="Cambria"/>
              </a:rPr>
              <a:t>R</a:t>
            </a:r>
            <a:r>
              <a:rPr dirty="0" sz="3550" spc="280">
                <a:solidFill>
                  <a:srgbClr val="050544"/>
                </a:solidFill>
                <a:latin typeface="Cambria"/>
                <a:cs typeface="Cambria"/>
              </a:rPr>
              <a:t> </a:t>
            </a:r>
            <a:r>
              <a:rPr dirty="0" sz="3550" spc="-290">
                <a:solidFill>
                  <a:srgbClr val="050544"/>
                </a:solidFill>
                <a:latin typeface="Cambria"/>
                <a:cs typeface="Cambria"/>
              </a:rPr>
              <a:t>Y0</a:t>
            </a:r>
            <a:r>
              <a:rPr dirty="0" sz="3550" spc="210">
                <a:solidFill>
                  <a:srgbClr val="050544"/>
                </a:solidFill>
                <a:latin typeface="Cambria"/>
                <a:cs typeface="Cambria"/>
              </a:rPr>
              <a:t> </a:t>
            </a:r>
            <a:r>
              <a:rPr dirty="0" sz="3550">
                <a:solidFill>
                  <a:srgbClr val="050544"/>
                </a:solidFill>
                <a:latin typeface="Cambria"/>
                <a:cs typeface="Cambria"/>
              </a:rPr>
              <a:t>P</a:t>
            </a:r>
            <a:r>
              <a:rPr dirty="0" sz="3550" spc="25">
                <a:solidFill>
                  <a:srgbClr val="050544"/>
                </a:solidFill>
                <a:latin typeface="Cambria"/>
                <a:cs typeface="Cambria"/>
              </a:rPr>
              <a:t> </a:t>
            </a:r>
            <a:r>
              <a:rPr dirty="0" sz="3550" spc="-450">
                <a:solidFill>
                  <a:srgbClr val="050544"/>
                </a:solidFill>
                <a:latin typeface="Cambria"/>
                <a:cs typeface="Cambria"/>
              </a:rPr>
              <a:t>R</a:t>
            </a:r>
            <a:r>
              <a:rPr dirty="0" sz="3550">
                <a:solidFill>
                  <a:srgbClr val="050544"/>
                </a:solidFill>
                <a:latin typeface="Cambria"/>
                <a:cs typeface="Cambria"/>
              </a:rPr>
              <a:t>	</a:t>
            </a:r>
            <a:r>
              <a:rPr dirty="0" sz="3550" spc="-50">
                <a:solidFill>
                  <a:srgbClr val="050544"/>
                </a:solidFill>
                <a:latin typeface="Cambria"/>
                <a:cs typeface="Cambria"/>
              </a:rPr>
              <a:t>J</a:t>
            </a:r>
            <a:r>
              <a:rPr dirty="0" sz="3550">
                <a:solidFill>
                  <a:srgbClr val="050544"/>
                </a:solidFill>
                <a:latin typeface="Cambria"/>
                <a:cs typeface="Cambria"/>
              </a:rPr>
              <a:t>	</a:t>
            </a:r>
            <a:r>
              <a:rPr dirty="0" sz="3550" spc="-470">
                <a:solidFill>
                  <a:srgbClr val="050544"/>
                </a:solidFill>
                <a:latin typeface="Cambria"/>
                <a:cs typeface="Cambria"/>
              </a:rPr>
              <a:t>E</a:t>
            </a:r>
            <a:r>
              <a:rPr dirty="0" sz="3550" spc="45">
                <a:solidFill>
                  <a:srgbClr val="050544"/>
                </a:solidFill>
                <a:latin typeface="Cambria"/>
                <a:cs typeface="Cambria"/>
              </a:rPr>
              <a:t> </a:t>
            </a:r>
            <a:r>
              <a:rPr dirty="0" sz="3550" spc="-530">
                <a:solidFill>
                  <a:srgbClr val="050544"/>
                </a:solidFill>
                <a:latin typeface="Cambria"/>
                <a:cs typeface="Cambria"/>
              </a:rPr>
              <a:t>C</a:t>
            </a:r>
            <a:r>
              <a:rPr dirty="0" sz="3550">
                <a:solidFill>
                  <a:srgbClr val="050544"/>
                </a:solidFill>
                <a:latin typeface="Cambria"/>
                <a:cs typeface="Cambria"/>
              </a:rPr>
              <a:t>	</a:t>
            </a:r>
            <a:r>
              <a:rPr dirty="0" sz="3550" spc="-345">
                <a:solidFill>
                  <a:srgbClr val="050544"/>
                </a:solidFill>
                <a:latin typeface="Cambria"/>
                <a:cs typeface="Cambria"/>
              </a:rPr>
              <a:t>T</a:t>
            </a:r>
            <a:endParaRPr sz="3550">
              <a:latin typeface="Cambria"/>
              <a:cs typeface="Cambr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486752" y="7964678"/>
            <a:ext cx="3894454" cy="551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30910" algn="l"/>
                <a:tab pos="3394075" algn="l"/>
              </a:tabLst>
            </a:pPr>
            <a:r>
              <a:rPr dirty="0" sz="3450" spc="-25">
                <a:solidFill>
                  <a:srgbClr val="003A9C"/>
                </a:solidFill>
                <a:latin typeface="Cambria"/>
                <a:cs typeface="Cambria"/>
              </a:rPr>
              <a:t>THE</a:t>
            </a:r>
            <a:r>
              <a:rPr dirty="0" sz="3450">
                <a:solidFill>
                  <a:srgbClr val="003A9C"/>
                </a:solidFill>
                <a:latin typeface="Cambria"/>
                <a:cs typeface="Cambria"/>
              </a:rPr>
              <a:t>	</a:t>
            </a:r>
            <a:r>
              <a:rPr dirty="0" sz="3450" spc="-10">
                <a:solidFill>
                  <a:srgbClr val="0A3D9E"/>
                </a:solidFill>
                <a:latin typeface="Cambria"/>
                <a:cs typeface="Cambria"/>
              </a:rPr>
              <a:t>UNIVERSITY</a:t>
            </a:r>
            <a:r>
              <a:rPr dirty="0" sz="3450">
                <a:solidFill>
                  <a:srgbClr val="0A3D9E"/>
                </a:solidFill>
                <a:latin typeface="Cambria"/>
                <a:cs typeface="Cambria"/>
              </a:rPr>
              <a:t>	</a:t>
            </a:r>
            <a:r>
              <a:rPr dirty="0" sz="3450" spc="-25">
                <a:solidFill>
                  <a:srgbClr val="0E3F9E"/>
                </a:solidFill>
                <a:latin typeface="Cambria"/>
                <a:cs typeface="Cambria"/>
              </a:rPr>
              <a:t>0F</a:t>
            </a:r>
            <a:endParaRPr sz="345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490773" y="8237219"/>
            <a:ext cx="4057015" cy="1153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400" spc="-185">
                <a:solidFill>
                  <a:srgbClr val="1141A0"/>
                </a:solidFill>
                <a:latin typeface="Cambria"/>
                <a:cs typeface="Cambria"/>
              </a:rPr>
              <a:t>W</a:t>
            </a:r>
            <a:r>
              <a:rPr dirty="0" sz="7400" spc="-185">
                <a:solidFill>
                  <a:srgbClr val="1141A0"/>
                </a:solidFill>
                <a:latin typeface="Cambria"/>
                <a:cs typeface="Cambria"/>
              </a:rPr>
              <a:t>ES</a:t>
            </a:r>
            <a:r>
              <a:rPr dirty="0" sz="7400" spc="-185">
                <a:solidFill>
                  <a:srgbClr val="1141A0"/>
                </a:solidFill>
                <a:latin typeface="Cambria"/>
                <a:cs typeface="Cambria"/>
              </a:rPr>
              <a:t>TERN</a:t>
            </a:r>
            <a:endParaRPr sz="74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945766" y="9016238"/>
            <a:ext cx="4370705" cy="1008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5150" algn="l"/>
              </a:tabLst>
            </a:pPr>
            <a:r>
              <a:rPr dirty="0" sz="6450" spc="-50">
                <a:solidFill>
                  <a:srgbClr val="1141A0"/>
                </a:solidFill>
                <a:latin typeface="Cambria"/>
                <a:cs typeface="Cambria"/>
              </a:rPr>
              <a:t>›</a:t>
            </a:r>
            <a:r>
              <a:rPr dirty="0" sz="6450">
                <a:solidFill>
                  <a:srgbClr val="1141A0"/>
                </a:solidFill>
                <a:latin typeface="Cambria"/>
                <a:cs typeface="Cambria"/>
              </a:rPr>
              <a:t>	</a:t>
            </a:r>
            <a:r>
              <a:rPr dirty="0" sz="6450" spc="-345">
                <a:solidFill>
                  <a:srgbClr val="1141A0"/>
                </a:solidFill>
                <a:latin typeface="Cambria"/>
                <a:cs typeface="Cambria"/>
              </a:rPr>
              <a:t>AUSTRALIA</a:t>
            </a:r>
            <a:endParaRPr sz="64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65632"/>
            <a:ext cx="18288000" cy="94213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456" y="1185672"/>
            <a:ext cx="18068544" cy="910132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63195">
              <a:lnSpc>
                <a:spcPct val="100000"/>
              </a:lnSpc>
              <a:spcBef>
                <a:spcPts val="100"/>
              </a:spcBef>
            </a:pPr>
            <a:r>
              <a:rPr dirty="0" sz="6450" spc="70"/>
              <a:t>Visuolisotions</a:t>
            </a:r>
            <a:endParaRPr sz="6450"/>
          </a:p>
        </p:txBody>
      </p:sp>
      <p:sp>
        <p:nvSpPr>
          <p:cNvPr id="4" name="object 4" descr=""/>
          <p:cNvSpPr txBox="1"/>
          <p:nvPr/>
        </p:nvSpPr>
        <p:spPr>
          <a:xfrm>
            <a:off x="2448370" y="1848357"/>
            <a:ext cx="4831080" cy="612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50" spc="-405">
                <a:solidFill>
                  <a:srgbClr val="333333"/>
                </a:solidFill>
                <a:latin typeface="Arial Black"/>
                <a:cs typeface="Arial Black"/>
              </a:rPr>
              <a:t>S</a:t>
            </a:r>
            <a:r>
              <a:rPr dirty="0" sz="3850" spc="-405">
                <a:solidFill>
                  <a:srgbClr val="333333"/>
                </a:solidFill>
                <a:latin typeface="Arial Black"/>
                <a:cs typeface="Arial Black"/>
              </a:rPr>
              <a:t>U</a:t>
            </a:r>
            <a:r>
              <a:rPr dirty="0" sz="3850" spc="-434">
                <a:solidFill>
                  <a:srgbClr val="333333"/>
                </a:solidFill>
                <a:latin typeface="Arial Black"/>
                <a:cs typeface="Arial Black"/>
              </a:rPr>
              <a:t>STAINA</a:t>
            </a:r>
            <a:r>
              <a:rPr dirty="0" sz="3850" spc="-425">
                <a:solidFill>
                  <a:srgbClr val="333333"/>
                </a:solidFill>
                <a:latin typeface="Arial Black"/>
                <a:cs typeface="Arial Black"/>
              </a:rPr>
              <a:t>B</a:t>
            </a:r>
            <a:r>
              <a:rPr dirty="0" sz="3850" spc="-434">
                <a:solidFill>
                  <a:srgbClr val="333333"/>
                </a:solidFill>
                <a:latin typeface="Arial Black"/>
                <a:cs typeface="Arial Black"/>
              </a:rPr>
              <a:t>L</a:t>
            </a:r>
            <a:r>
              <a:rPr dirty="0" sz="3850" spc="-2470">
                <a:solidFill>
                  <a:srgbClr val="333333"/>
                </a:solidFill>
                <a:latin typeface="Arial Black"/>
                <a:cs typeface="Arial Black"/>
              </a:rPr>
              <a:t>E</a:t>
            </a:r>
            <a:r>
              <a:rPr dirty="0" sz="3850" spc="-1630">
                <a:solidFill>
                  <a:srgbClr val="333333"/>
                </a:solidFill>
                <a:latin typeface="Arial Black"/>
                <a:cs typeface="Arial Black"/>
              </a:rPr>
              <a:t>E</a:t>
            </a:r>
            <a:r>
              <a:rPr dirty="0" sz="3850" spc="-434">
                <a:solidFill>
                  <a:srgbClr val="333333"/>
                </a:solidFill>
                <a:latin typeface="Arial Black"/>
                <a:cs typeface="Arial Black"/>
              </a:rPr>
              <a:t>ADERS</a:t>
            </a:r>
            <a:endParaRPr sz="3850">
              <a:latin typeface="Arial Black"/>
              <a:cs typeface="Arial Black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07127" y="3050540"/>
            <a:ext cx="292989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solidFill>
                  <a:srgbClr val="3F79AA"/>
                </a:solidFill>
                <a:latin typeface="Arial MT"/>
                <a:cs typeface="Arial MT"/>
              </a:rPr>
              <a:t>Price</a:t>
            </a:r>
            <a:r>
              <a:rPr dirty="0" sz="3000" spc="-175">
                <a:solidFill>
                  <a:srgbClr val="3F79AA"/>
                </a:solidFill>
                <a:latin typeface="Arial MT"/>
                <a:cs typeface="Arial MT"/>
              </a:rPr>
              <a:t> </a:t>
            </a:r>
            <a:r>
              <a:rPr dirty="0" sz="3000">
                <a:solidFill>
                  <a:srgbClr val="3F79AA"/>
                </a:solidFill>
                <a:latin typeface="Arial MT"/>
                <a:cs typeface="Arial MT"/>
              </a:rPr>
              <a:t>and</a:t>
            </a:r>
            <a:r>
              <a:rPr dirty="0" sz="3000" spc="-204">
                <a:solidFill>
                  <a:srgbClr val="3F79AA"/>
                </a:solidFill>
                <a:latin typeface="Arial MT"/>
                <a:cs typeface="Arial MT"/>
              </a:rPr>
              <a:t> </a:t>
            </a:r>
            <a:r>
              <a:rPr dirty="0" sz="3000" spc="-55">
                <a:solidFill>
                  <a:srgbClr val="3F79AA"/>
                </a:solidFill>
                <a:latin typeface="Arial MT"/>
                <a:cs typeface="Arial MT"/>
              </a:rPr>
              <a:t>Volume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56522" y="4849621"/>
            <a:ext cx="478790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45">
                <a:solidFill>
                  <a:srgbClr val="666666"/>
                </a:solidFill>
                <a:latin typeface="Arial MT"/>
                <a:cs typeface="Arial MT"/>
              </a:rPr>
              <a:t>ETHI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54868" y="7333233"/>
            <a:ext cx="48133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95">
                <a:solidFill>
                  <a:srgbClr val="666666"/>
                </a:solidFill>
                <a:latin typeface="Arial MT"/>
                <a:cs typeface="Arial MT"/>
              </a:rPr>
              <a:t>FAIR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777387" y="8862567"/>
            <a:ext cx="52260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20">
                <a:solidFill>
                  <a:srgbClr val="666666"/>
                </a:solidFill>
                <a:latin typeface="Times New Roman"/>
                <a:cs typeface="Times New Roman"/>
              </a:rPr>
              <a:t>2020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856938" y="8856217"/>
            <a:ext cx="537210" cy="322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50" spc="-360">
                <a:solidFill>
                  <a:srgbClr val="666666"/>
                </a:solidFill>
                <a:latin typeface="Arial Black"/>
                <a:cs typeface="Arial Black"/>
              </a:rPr>
              <a:t>Z021</a:t>
            </a:r>
            <a:endParaRPr sz="1950">
              <a:latin typeface="Arial Black"/>
              <a:cs typeface="Arial Black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902998" y="8862567"/>
            <a:ext cx="53784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35">
                <a:solidFill>
                  <a:srgbClr val="666666"/>
                </a:solidFill>
                <a:latin typeface="Cambria"/>
                <a:cs typeface="Cambria"/>
              </a:rPr>
              <a:t>2022</a:t>
            </a:r>
            <a:endParaRPr sz="1900">
              <a:latin typeface="Cambria"/>
              <a:cs typeface="Cambri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586516" y="2191003"/>
            <a:ext cx="2230755" cy="1120140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1800">
                <a:solidFill>
                  <a:srgbClr val="333333"/>
                </a:solidFill>
                <a:latin typeface="Arial MT"/>
                <a:cs typeface="Arial MT"/>
              </a:rPr>
              <a:t>Measure</a:t>
            </a:r>
            <a:r>
              <a:rPr dirty="0" sz="1800" spc="-10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333333"/>
                </a:solidFill>
                <a:latin typeface="Arial MT"/>
                <a:cs typeface="Arial MT"/>
              </a:rPr>
              <a:t>Names</a:t>
            </a:r>
            <a:endParaRPr sz="1800">
              <a:latin typeface="Arial MT"/>
              <a:cs typeface="Arial MT"/>
            </a:endParaRPr>
          </a:p>
          <a:p>
            <a:pPr marL="419734" marR="5080">
              <a:lnSpc>
                <a:spcPct val="132200"/>
              </a:lnSpc>
              <a:spcBef>
                <a:spcPts val="25"/>
              </a:spcBef>
            </a:pPr>
            <a:r>
              <a:rPr dirty="0" sz="1800" spc="-25">
                <a:solidFill>
                  <a:srgbClr val="333333"/>
                </a:solidFill>
                <a:latin typeface="Arial MT"/>
                <a:cs typeface="Arial MT"/>
              </a:rPr>
              <a:t>Avg.</a:t>
            </a:r>
            <a:r>
              <a:rPr dirty="0" sz="1800" spc="-10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800" spc="-30">
                <a:solidFill>
                  <a:srgbClr val="333333"/>
                </a:solidFill>
                <a:latin typeface="Arial MT"/>
                <a:cs typeface="Arial MT"/>
              </a:rPr>
              <a:t>Closing</a:t>
            </a:r>
            <a:r>
              <a:rPr dirty="0" sz="1800" spc="-6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800" spc="-30">
                <a:solidFill>
                  <a:srgbClr val="333333"/>
                </a:solidFill>
                <a:latin typeface="Arial MT"/>
                <a:cs typeface="Arial MT"/>
              </a:rPr>
              <a:t>Price </a:t>
            </a:r>
            <a:r>
              <a:rPr dirty="0" sz="1800" spc="-25">
                <a:solidFill>
                  <a:srgbClr val="333333"/>
                </a:solidFill>
                <a:latin typeface="Arial MT"/>
                <a:cs typeface="Arial MT"/>
              </a:rPr>
              <a:t>Avg.</a:t>
            </a:r>
            <a:r>
              <a:rPr dirty="0" sz="1800" spc="-9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333333"/>
                </a:solidFill>
                <a:latin typeface="Arial MT"/>
                <a:cs typeface="Arial MT"/>
              </a:rPr>
              <a:t>Volume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8515077" y="3851936"/>
            <a:ext cx="3267075" cy="82423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dirty="0" sz="2350">
                <a:latin typeface="Arial MT"/>
                <a:cs typeface="Arial MT"/>
              </a:rPr>
              <a:t>Lower</a:t>
            </a:r>
            <a:r>
              <a:rPr dirty="0" sz="2350" spc="-75">
                <a:latin typeface="Arial MT"/>
                <a:cs typeface="Arial MT"/>
              </a:rPr>
              <a:t> </a:t>
            </a:r>
            <a:r>
              <a:rPr dirty="0" sz="2350">
                <a:latin typeface="Arial MT"/>
                <a:cs typeface="Arial MT"/>
              </a:rPr>
              <a:t>Price</a:t>
            </a:r>
            <a:r>
              <a:rPr dirty="0" sz="2350" spc="-45">
                <a:latin typeface="Arial MT"/>
                <a:cs typeface="Arial MT"/>
              </a:rPr>
              <a:t> </a:t>
            </a:r>
            <a:r>
              <a:rPr dirty="0" sz="2350" spc="150">
                <a:latin typeface="Arial MT"/>
                <a:cs typeface="Arial MT"/>
              </a:rPr>
              <a:t>with</a:t>
            </a:r>
            <a:r>
              <a:rPr dirty="0" sz="2350" spc="-110">
                <a:latin typeface="Arial MT"/>
                <a:cs typeface="Arial MT"/>
              </a:rPr>
              <a:t> </a:t>
            </a:r>
            <a:r>
              <a:rPr dirty="0" sz="2350" spc="-10">
                <a:latin typeface="Arial MT"/>
                <a:cs typeface="Arial MT"/>
              </a:rPr>
              <a:t>Higher</a:t>
            </a:r>
            <a:endParaRPr sz="2350">
              <a:latin typeface="Arial MT"/>
              <a:cs typeface="Arial MT"/>
            </a:endParaRPr>
          </a:p>
          <a:p>
            <a:pPr algn="ctr" marL="20320">
              <a:lnSpc>
                <a:spcPct val="100000"/>
              </a:lnSpc>
              <a:spcBef>
                <a:spcPts val="300"/>
              </a:spcBef>
            </a:pPr>
            <a:r>
              <a:rPr dirty="0" sz="2400" spc="-10">
                <a:latin typeface="Arial MT"/>
                <a:cs typeface="Arial MT"/>
              </a:rPr>
              <a:t>Volume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948923" y="8849867"/>
            <a:ext cx="5499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55">
                <a:solidFill>
                  <a:srgbClr val="666666"/>
                </a:solidFill>
                <a:latin typeface="Courier New"/>
                <a:cs typeface="Courier New"/>
              </a:rPr>
              <a:t>Z0Z3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3" y="2167127"/>
            <a:ext cx="856488" cy="770839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8032" y="5385815"/>
            <a:ext cx="371856" cy="449275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3519" y="5501640"/>
            <a:ext cx="371856" cy="438302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69007" y="5830823"/>
            <a:ext cx="371856" cy="405384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50592" y="5928359"/>
            <a:ext cx="365760" cy="395630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50592" y="5681471"/>
            <a:ext cx="365760" cy="3962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35223" y="6330696"/>
            <a:ext cx="350520" cy="3544823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26079" y="5681471"/>
            <a:ext cx="365759" cy="3962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13759" y="6449567"/>
            <a:ext cx="356615" cy="3425952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407664" y="5681471"/>
            <a:ext cx="371856" cy="3962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889247" y="6568440"/>
            <a:ext cx="356615" cy="330098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364735" y="7354823"/>
            <a:ext cx="356615" cy="2520695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815840" y="2459735"/>
            <a:ext cx="859536" cy="7409688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791200" y="3977640"/>
            <a:ext cx="371855" cy="5900928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800344" y="3816096"/>
            <a:ext cx="335279" cy="97536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278879" y="4227576"/>
            <a:ext cx="365759" cy="5650991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754368" y="4440935"/>
            <a:ext cx="365759" cy="5437632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229856" y="5013959"/>
            <a:ext cx="365759" cy="4864608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705343" y="5647944"/>
            <a:ext cx="365759" cy="4230623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189976" y="6419088"/>
            <a:ext cx="356616" cy="3450335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674607" y="7339583"/>
            <a:ext cx="347472" cy="2529839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150095" y="7781543"/>
            <a:ext cx="347472" cy="2087879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189719" y="7616952"/>
            <a:ext cx="252983" cy="94487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0" y="0"/>
            <a:ext cx="9540240" cy="1347216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1625071" y="9256776"/>
            <a:ext cx="6662928" cy="1030224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5663671" y="381000"/>
            <a:ext cx="2414015" cy="1932432"/>
          </a:xfrm>
          <a:prstGeom prst="rect">
            <a:avLst/>
          </a:prstGeom>
        </p:spPr>
      </p:pic>
      <p:sp>
        <p:nvSpPr>
          <p:cNvPr id="28" name="object 28" descr=""/>
          <p:cNvSpPr/>
          <p:nvPr/>
        </p:nvSpPr>
        <p:spPr>
          <a:xfrm>
            <a:off x="11801856" y="2921507"/>
            <a:ext cx="189230" cy="0"/>
          </a:xfrm>
          <a:custGeom>
            <a:avLst/>
            <a:gdLst/>
            <a:ahLst/>
            <a:cxnLst/>
            <a:rect l="l" t="t" r="r" b="b"/>
            <a:pathLst>
              <a:path w="189229" h="0">
                <a:moveTo>
                  <a:pt x="0" y="0"/>
                </a:moveTo>
                <a:lnTo>
                  <a:pt x="188976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9" name="object 29" descr=""/>
          <p:cNvGrpSpPr/>
          <p:nvPr/>
        </p:nvGrpSpPr>
        <p:grpSpPr>
          <a:xfrm>
            <a:off x="11801856" y="2715767"/>
            <a:ext cx="189230" cy="213360"/>
            <a:chOff x="11801856" y="2715767"/>
            <a:chExt cx="189230" cy="213360"/>
          </a:xfrm>
        </p:grpSpPr>
        <p:sp>
          <p:nvSpPr>
            <p:cNvPr id="30" name="object 30" descr=""/>
            <p:cNvSpPr/>
            <p:nvPr/>
          </p:nvSpPr>
          <p:spPr>
            <a:xfrm>
              <a:off x="11801856" y="2715767"/>
              <a:ext cx="189230" cy="213360"/>
            </a:xfrm>
            <a:custGeom>
              <a:avLst/>
              <a:gdLst/>
              <a:ahLst/>
              <a:cxnLst/>
              <a:rect l="l" t="t" r="r" b="b"/>
              <a:pathLst>
                <a:path w="189229" h="213360">
                  <a:moveTo>
                    <a:pt x="0" y="7620"/>
                  </a:moveTo>
                  <a:lnTo>
                    <a:pt x="188976" y="7620"/>
                  </a:lnTo>
                </a:path>
                <a:path w="189229" h="213360">
                  <a:moveTo>
                    <a:pt x="7620" y="213360"/>
                  </a:moveTo>
                  <a:lnTo>
                    <a:pt x="762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1983212" y="2715767"/>
              <a:ext cx="0" cy="213360"/>
            </a:xfrm>
            <a:custGeom>
              <a:avLst/>
              <a:gdLst/>
              <a:ahLst/>
              <a:cxnLst/>
              <a:rect l="l" t="t" r="r" b="b"/>
              <a:pathLst>
                <a:path w="0" h="213360">
                  <a:moveTo>
                    <a:pt x="0" y="213360"/>
                  </a:moveTo>
                  <a:lnTo>
                    <a:pt x="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2" name="object 32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037831" y="1438655"/>
            <a:ext cx="271272" cy="94488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8196071" y="6251447"/>
            <a:ext cx="335279" cy="94487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848343" y="7171943"/>
            <a:ext cx="118872" cy="94487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0480" y="9957816"/>
            <a:ext cx="9485376" cy="307848"/>
          </a:xfrm>
          <a:prstGeom prst="rect">
            <a:avLst/>
          </a:prstGeom>
        </p:spPr>
      </p:pic>
      <p:sp>
        <p:nvSpPr>
          <p:cNvPr id="36" name="object 36" descr=""/>
          <p:cNvSpPr txBox="1"/>
          <p:nvPr/>
        </p:nvSpPr>
        <p:spPr>
          <a:xfrm>
            <a:off x="43391" y="1941321"/>
            <a:ext cx="370205" cy="200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90">
                <a:solidFill>
                  <a:srgbClr val="5482A5"/>
                </a:solidFill>
                <a:latin typeface="Consolas"/>
                <a:cs typeface="Consolas"/>
              </a:rPr>
              <a:t>Z9.40</a:t>
            </a:r>
            <a:endParaRPr sz="1150">
              <a:latin typeface="Consolas"/>
              <a:cs typeface="Consolas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2229874" y="1396745"/>
            <a:ext cx="297180" cy="170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>
                <a:solidFill>
                  <a:srgbClr val="626262"/>
                </a:solidFill>
                <a:latin typeface="Arial MT"/>
                <a:cs typeface="Arial MT"/>
              </a:rPr>
              <a:t>F</a:t>
            </a:r>
            <a:r>
              <a:rPr dirty="0" sz="950" spc="-40">
                <a:solidFill>
                  <a:srgbClr val="626262"/>
                </a:solidFill>
                <a:latin typeface="Arial MT"/>
                <a:cs typeface="Arial MT"/>
              </a:rPr>
              <a:t> </a:t>
            </a:r>
            <a:r>
              <a:rPr dirty="0" sz="950" spc="-70">
                <a:solidFill>
                  <a:srgbClr val="626262"/>
                </a:solidFill>
                <a:latin typeface="Arial MT"/>
                <a:cs typeface="Arial MT"/>
              </a:rPr>
              <a:t>.</a:t>
            </a:r>
            <a:r>
              <a:rPr dirty="0" sz="950" spc="-20">
                <a:solidFill>
                  <a:srgbClr val="626262"/>
                </a:solidFill>
                <a:latin typeface="Arial MT"/>
                <a:cs typeface="Arial MT"/>
              </a:rPr>
              <a:t> </a:t>
            </a:r>
            <a:r>
              <a:rPr dirty="0" sz="950" spc="-25">
                <a:solidFill>
                  <a:srgbClr val="5D5D5D"/>
                </a:solidFill>
                <a:latin typeface="Arial MT"/>
                <a:cs typeface="Arial MT"/>
              </a:rPr>
              <a:t>H</a:t>
            </a:r>
            <a:r>
              <a:rPr dirty="0" sz="950" spc="-25">
                <a:solidFill>
                  <a:srgbClr val="757575"/>
                </a:solidFill>
                <a:latin typeface="Arial MT"/>
                <a:cs typeface="Arial MT"/>
              </a:rPr>
              <a:t>I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517759" y="4034058"/>
            <a:ext cx="2236470" cy="66675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dirty="0" sz="1950" spc="-30">
                <a:solidFill>
                  <a:srgbClr val="6E6E6E"/>
                </a:solidFill>
                <a:latin typeface="Arial MT"/>
                <a:cs typeface="Arial MT"/>
              </a:rPr>
              <a:t>Avg.</a:t>
            </a:r>
            <a:r>
              <a:rPr dirty="0" sz="1950" spc="-105">
                <a:solidFill>
                  <a:srgbClr val="6E6E6E"/>
                </a:solidFill>
                <a:latin typeface="Arial MT"/>
                <a:cs typeface="Arial MT"/>
              </a:rPr>
              <a:t> </a:t>
            </a:r>
            <a:r>
              <a:rPr dirty="0" sz="1950" spc="-295">
                <a:solidFill>
                  <a:srgbClr val="707070"/>
                </a:solidFill>
                <a:latin typeface="Arial MT"/>
                <a:cs typeface="Arial MT"/>
              </a:rPr>
              <a:t>ESG</a:t>
            </a:r>
            <a:r>
              <a:rPr dirty="0" sz="1950" spc="20">
                <a:solidFill>
                  <a:srgbClr val="707070"/>
                </a:solidFill>
                <a:latin typeface="Arial MT"/>
                <a:cs typeface="Arial MT"/>
              </a:rPr>
              <a:t> </a:t>
            </a:r>
            <a:r>
              <a:rPr dirty="0" sz="1950" spc="-45">
                <a:solidFill>
                  <a:srgbClr val="747474"/>
                </a:solidFill>
                <a:latin typeface="Arial MT"/>
                <a:cs typeface="Arial MT"/>
              </a:rPr>
              <a:t>Risk</a:t>
            </a:r>
            <a:r>
              <a:rPr dirty="0" sz="1950" spc="-60">
                <a:solidFill>
                  <a:srgbClr val="747474"/>
                </a:solidFill>
                <a:latin typeface="Arial MT"/>
                <a:cs typeface="Arial MT"/>
              </a:rPr>
              <a:t> </a:t>
            </a:r>
            <a:r>
              <a:rPr dirty="0" sz="1950" spc="-35">
                <a:solidFill>
                  <a:srgbClr val="707070"/>
                </a:solidFill>
                <a:latin typeface="Arial MT"/>
                <a:cs typeface="Arial MT"/>
              </a:rPr>
              <a:t>Score:</a:t>
            </a:r>
            <a:endParaRPr sz="1950">
              <a:latin typeface="Arial MT"/>
              <a:cs typeface="Arial MT"/>
            </a:endParaRPr>
          </a:p>
          <a:p>
            <a:pPr algn="ctr" marL="3175">
              <a:lnSpc>
                <a:spcPct val="100000"/>
              </a:lnSpc>
              <a:spcBef>
                <a:spcPts val="130"/>
              </a:spcBef>
            </a:pPr>
            <a:r>
              <a:rPr dirty="0" sz="2050" spc="-10">
                <a:solidFill>
                  <a:srgbClr val="212121"/>
                </a:solidFill>
                <a:latin typeface="Arial MT"/>
                <a:cs typeface="Arial MT"/>
              </a:rPr>
              <a:t>16.46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526312" y="5150865"/>
            <a:ext cx="838200" cy="200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7680" algn="l"/>
              </a:tabLst>
            </a:pPr>
            <a:r>
              <a:rPr dirty="0" sz="1150" spc="-10">
                <a:solidFill>
                  <a:srgbClr val="386E97"/>
                </a:solidFill>
                <a:latin typeface="Consolas"/>
                <a:cs typeface="Consolas"/>
              </a:rPr>
              <a:t>17.20</a:t>
            </a:r>
            <a:r>
              <a:rPr dirty="0" sz="1150">
                <a:solidFill>
                  <a:srgbClr val="386E97"/>
                </a:solidFill>
                <a:latin typeface="Consolas"/>
                <a:cs typeface="Consolas"/>
              </a:rPr>
              <a:t>	</a:t>
            </a:r>
            <a:r>
              <a:rPr dirty="0" sz="1150" spc="-105">
                <a:solidFill>
                  <a:srgbClr val="1A5D89"/>
                </a:solidFill>
                <a:latin typeface="Consolas"/>
                <a:cs typeface="Consolas"/>
              </a:rPr>
              <a:t>17.10</a:t>
            </a:r>
            <a:endParaRPr sz="1150">
              <a:latin typeface="Consolas"/>
              <a:cs typeface="Consolas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477288" y="5272785"/>
            <a:ext cx="374650" cy="200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85">
                <a:solidFill>
                  <a:srgbClr val="5280A3"/>
                </a:solidFill>
                <a:latin typeface="Consolas"/>
                <a:cs typeface="Consolas"/>
              </a:rPr>
              <a:t>16.70</a:t>
            </a:r>
            <a:endParaRPr sz="1150">
              <a:latin typeface="Consolas"/>
              <a:cs typeface="Consolas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946144" y="5638546"/>
            <a:ext cx="393700" cy="200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20">
                <a:solidFill>
                  <a:srgbClr val="597E9A"/>
                </a:solidFill>
                <a:latin typeface="Courier New"/>
                <a:cs typeface="Courier New"/>
              </a:rPr>
              <a:t>1530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2430070" y="5735828"/>
            <a:ext cx="3733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75">
                <a:solidFill>
                  <a:srgbClr val="2D6993"/>
                </a:solidFill>
                <a:latin typeface="Courier New"/>
                <a:cs typeface="Courier New"/>
              </a:rPr>
              <a:t>14.90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2910095" y="6098540"/>
            <a:ext cx="3683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70">
                <a:solidFill>
                  <a:srgbClr val="115483"/>
                </a:solidFill>
                <a:latin typeface="Arial Black"/>
                <a:cs typeface="Arial Black"/>
              </a:rPr>
              <a:t>13.50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3388631" y="6211315"/>
            <a:ext cx="3733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15">
                <a:solidFill>
                  <a:srgbClr val="165987"/>
                </a:solidFill>
                <a:latin typeface="Arial Black"/>
                <a:cs typeface="Arial Black"/>
              </a:rPr>
              <a:t>13.</a:t>
            </a:r>
            <a:r>
              <a:rPr dirty="0" sz="1200" spc="-200">
                <a:solidFill>
                  <a:srgbClr val="165987"/>
                </a:solidFill>
                <a:latin typeface="Arial Black"/>
                <a:cs typeface="Arial Black"/>
              </a:rPr>
              <a:t> </a:t>
            </a:r>
            <a:r>
              <a:rPr dirty="0" sz="1200" spc="-320">
                <a:solidFill>
                  <a:srgbClr val="1C5D89"/>
                </a:solidFill>
                <a:latin typeface="Arial Black"/>
                <a:cs typeface="Arial Black"/>
              </a:rPr>
              <a:t>1D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3858167" y="6320535"/>
            <a:ext cx="39433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45">
                <a:solidFill>
                  <a:srgbClr val="5080A5"/>
                </a:solidFill>
                <a:latin typeface="Courier New"/>
                <a:cs typeface="Courier New"/>
              </a:rPr>
              <a:t>1Z60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4384217" y="7122667"/>
            <a:ext cx="2984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6E95B3"/>
                </a:solidFill>
                <a:latin typeface="Cambria"/>
                <a:cs typeface="Cambria"/>
              </a:rPr>
              <a:t>9.60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6510402" y="3302254"/>
            <a:ext cx="2649855" cy="66421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998855" marR="5080" indent="-986790">
              <a:lnSpc>
                <a:spcPts val="2570"/>
              </a:lnSpc>
              <a:spcBef>
                <a:spcPts val="85"/>
              </a:spcBef>
            </a:pPr>
            <a:r>
              <a:rPr dirty="0" sz="2050" spc="-110">
                <a:solidFill>
                  <a:srgbClr val="707070"/>
                </a:solidFill>
                <a:latin typeface="Arial MT"/>
                <a:cs typeface="Arial MT"/>
              </a:rPr>
              <a:t>Average</a:t>
            </a:r>
            <a:r>
              <a:rPr dirty="0" sz="2050" spc="25">
                <a:solidFill>
                  <a:srgbClr val="707070"/>
                </a:solidFill>
                <a:latin typeface="Arial MT"/>
                <a:cs typeface="Arial MT"/>
              </a:rPr>
              <a:t> </a:t>
            </a:r>
            <a:r>
              <a:rPr dirty="0" sz="2050" spc="-335">
                <a:solidFill>
                  <a:srgbClr val="757575"/>
                </a:solidFill>
                <a:latin typeface="Arial MT"/>
                <a:cs typeface="Arial MT"/>
              </a:rPr>
              <a:t>ESG</a:t>
            </a:r>
            <a:r>
              <a:rPr dirty="0" sz="2050" spc="-40">
                <a:solidFill>
                  <a:srgbClr val="757575"/>
                </a:solidFill>
                <a:latin typeface="Arial MT"/>
                <a:cs typeface="Arial MT"/>
              </a:rPr>
              <a:t> </a:t>
            </a:r>
            <a:r>
              <a:rPr dirty="0" sz="2050" spc="-105">
                <a:solidFill>
                  <a:srgbClr val="727272"/>
                </a:solidFill>
                <a:latin typeface="Arial MT"/>
                <a:cs typeface="Arial MT"/>
              </a:rPr>
              <a:t>Risk</a:t>
            </a:r>
            <a:r>
              <a:rPr dirty="0" sz="2050" spc="-35">
                <a:solidFill>
                  <a:srgbClr val="727272"/>
                </a:solidFill>
                <a:latin typeface="Arial MT"/>
                <a:cs typeface="Arial MT"/>
              </a:rPr>
              <a:t> </a:t>
            </a:r>
            <a:r>
              <a:rPr dirty="0" sz="2050" spc="-125">
                <a:solidFill>
                  <a:srgbClr val="727272"/>
                </a:solidFill>
                <a:latin typeface="Arial MT"/>
                <a:cs typeface="Arial MT"/>
              </a:rPr>
              <a:t>Score: </a:t>
            </a:r>
            <a:r>
              <a:rPr dirty="0" sz="2050" spc="-10">
                <a:solidFill>
                  <a:srgbClr val="262626"/>
                </a:solidFill>
                <a:latin typeface="Arial MT"/>
                <a:cs typeface="Arial MT"/>
              </a:rPr>
              <a:t>18.62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10207605" y="2464816"/>
            <a:ext cx="7603490" cy="589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/>
              <a:t>Why</a:t>
            </a:r>
            <a:r>
              <a:rPr dirty="0" sz="3700" spc="-254"/>
              <a:t> </a:t>
            </a:r>
            <a:r>
              <a:rPr dirty="0" sz="3700" spc="-225"/>
              <a:t>sh•auId</a:t>
            </a:r>
            <a:r>
              <a:rPr dirty="0" sz="3700" spc="-114"/>
              <a:t> </a:t>
            </a:r>
            <a:r>
              <a:rPr dirty="0" sz="3700" spc="-55"/>
              <a:t>we</a:t>
            </a:r>
            <a:r>
              <a:rPr dirty="0" sz="3700" spc="-340"/>
              <a:t> </a:t>
            </a:r>
            <a:r>
              <a:rPr dirty="0" sz="3700"/>
              <a:t>look</a:t>
            </a:r>
            <a:r>
              <a:rPr dirty="0" sz="3700" spc="-170"/>
              <a:t> </a:t>
            </a:r>
            <a:r>
              <a:rPr dirty="0" sz="3700" spc="120"/>
              <a:t>ot</a:t>
            </a:r>
            <a:r>
              <a:rPr dirty="0" sz="3700" spc="-300"/>
              <a:t> </a:t>
            </a:r>
            <a:r>
              <a:rPr dirty="0" sz="3700" spc="-580"/>
              <a:t>ESG</a:t>
            </a:r>
            <a:r>
              <a:rPr dirty="0" sz="3700" spc="-265"/>
              <a:t> </a:t>
            </a:r>
            <a:r>
              <a:rPr dirty="0" sz="3700"/>
              <a:t>risk</a:t>
            </a:r>
            <a:r>
              <a:rPr dirty="0" sz="3700" spc="-204"/>
              <a:t> </a:t>
            </a:r>
            <a:r>
              <a:rPr dirty="0" sz="3700" spc="-10"/>
              <a:t>score</a:t>
            </a:r>
            <a:endParaRPr sz="3700"/>
          </a:p>
        </p:txBody>
      </p:sp>
      <p:sp>
        <p:nvSpPr>
          <p:cNvPr id="49" name="object 49" descr=""/>
          <p:cNvSpPr txBox="1"/>
          <p:nvPr/>
        </p:nvSpPr>
        <p:spPr>
          <a:xfrm>
            <a:off x="10567251" y="3914647"/>
            <a:ext cx="7134225" cy="3235325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marL="309245" marR="5080" indent="-297180">
              <a:lnSpc>
                <a:spcPts val="3140"/>
              </a:lnSpc>
              <a:spcBef>
                <a:spcPts val="285"/>
              </a:spcBef>
              <a:buChar char="•"/>
              <a:tabLst>
                <a:tab pos="311150" algn="l"/>
              </a:tabLst>
            </a:pPr>
            <a:r>
              <a:rPr dirty="0" sz="2700" spc="-680">
                <a:latin typeface="Arial Black"/>
                <a:cs typeface="Arial Black"/>
              </a:rPr>
              <a:t>ESG</a:t>
            </a:r>
            <a:r>
              <a:rPr dirty="0" sz="2700" spc="-60">
                <a:latin typeface="Arial Black"/>
                <a:cs typeface="Arial Black"/>
              </a:rPr>
              <a:t> </a:t>
            </a:r>
            <a:r>
              <a:rPr dirty="0" sz="2700" spc="-505">
                <a:latin typeface="Arial Black"/>
                <a:cs typeface="Arial Black"/>
              </a:rPr>
              <a:t>risk</a:t>
            </a:r>
            <a:r>
              <a:rPr dirty="0" sz="2700" spc="-125">
                <a:latin typeface="Arial Black"/>
                <a:cs typeface="Arial Black"/>
              </a:rPr>
              <a:t> </a:t>
            </a:r>
            <a:r>
              <a:rPr dirty="0" sz="2700" spc="-500">
                <a:latin typeface="Arial Black"/>
                <a:cs typeface="Arial Black"/>
              </a:rPr>
              <a:t>score</a:t>
            </a:r>
            <a:r>
              <a:rPr dirty="0" sz="2700" spc="-25">
                <a:latin typeface="Arial Black"/>
                <a:cs typeface="Arial Black"/>
              </a:rPr>
              <a:t> </a:t>
            </a:r>
            <a:r>
              <a:rPr dirty="0" sz="2700" spc="-580">
                <a:latin typeface="Arial Black"/>
                <a:cs typeface="Arial Black"/>
              </a:rPr>
              <a:t>can</a:t>
            </a:r>
            <a:r>
              <a:rPr dirty="0" sz="2700" spc="-50">
                <a:latin typeface="Arial Black"/>
                <a:cs typeface="Arial Black"/>
              </a:rPr>
              <a:t> </a:t>
            </a:r>
            <a:r>
              <a:rPr dirty="0" sz="2700" spc="-445">
                <a:latin typeface="Arial Black"/>
                <a:cs typeface="Arial Black"/>
              </a:rPr>
              <a:t>help</a:t>
            </a:r>
            <a:r>
              <a:rPr dirty="0" sz="2700" spc="-95">
                <a:latin typeface="Arial Black"/>
                <a:cs typeface="Arial Black"/>
              </a:rPr>
              <a:t> </a:t>
            </a:r>
            <a:r>
              <a:rPr dirty="0" sz="2700" spc="-445">
                <a:latin typeface="Arial Black"/>
                <a:cs typeface="Arial Black"/>
              </a:rPr>
              <a:t>investors</a:t>
            </a:r>
            <a:r>
              <a:rPr dirty="0" sz="2700" spc="20">
                <a:latin typeface="Arial Black"/>
                <a:cs typeface="Arial Black"/>
              </a:rPr>
              <a:t> </a:t>
            </a:r>
            <a:r>
              <a:rPr dirty="0" sz="2700" spc="-380">
                <a:latin typeface="Arial Black"/>
                <a:cs typeface="Arial Black"/>
              </a:rPr>
              <a:t>identify</a:t>
            </a:r>
            <a:r>
              <a:rPr dirty="0" sz="2700" spc="15">
                <a:latin typeface="Arial Black"/>
                <a:cs typeface="Arial Black"/>
              </a:rPr>
              <a:t> </a:t>
            </a:r>
            <a:r>
              <a:rPr dirty="0" sz="2700" spc="-535">
                <a:latin typeface="Arial Black"/>
                <a:cs typeface="Arial Black"/>
              </a:rPr>
              <a:t>and </a:t>
            </a:r>
            <a:r>
              <a:rPr dirty="0" sz="2700" spc="-535">
                <a:latin typeface="Arial Black"/>
                <a:cs typeface="Arial Black"/>
              </a:rPr>
              <a:t>	</a:t>
            </a:r>
            <a:r>
              <a:rPr dirty="0" sz="2700" spc="-484">
                <a:latin typeface="Arial Black"/>
                <a:cs typeface="Arial Black"/>
              </a:rPr>
              <a:t>mitigate</a:t>
            </a:r>
            <a:r>
              <a:rPr dirty="0" sz="2700" spc="100">
                <a:latin typeface="Arial Black"/>
                <a:cs typeface="Arial Black"/>
              </a:rPr>
              <a:t> </a:t>
            </a:r>
            <a:r>
              <a:rPr dirty="0" sz="2700" spc="-400">
                <a:latin typeface="Arial Black"/>
                <a:cs typeface="Arial Black"/>
              </a:rPr>
              <a:t>potential</a:t>
            </a:r>
            <a:r>
              <a:rPr dirty="0" sz="2700" spc="-100">
                <a:latin typeface="Arial Black"/>
                <a:cs typeface="Arial Black"/>
              </a:rPr>
              <a:t> </a:t>
            </a:r>
            <a:r>
              <a:rPr dirty="0" sz="2700" spc="-525">
                <a:latin typeface="Arial Black"/>
                <a:cs typeface="Arial Black"/>
              </a:rPr>
              <a:t>risks</a:t>
            </a:r>
            <a:r>
              <a:rPr dirty="0" sz="2700" spc="-35">
                <a:latin typeface="Arial Black"/>
                <a:cs typeface="Arial Black"/>
              </a:rPr>
              <a:t> </a:t>
            </a:r>
            <a:r>
              <a:rPr dirty="0" sz="2700" spc="-440">
                <a:latin typeface="Arial Black"/>
                <a:cs typeface="Arial Black"/>
              </a:rPr>
              <a:t>related</a:t>
            </a:r>
            <a:r>
              <a:rPr dirty="0" sz="2700" spc="-55">
                <a:latin typeface="Arial Black"/>
                <a:cs typeface="Arial Black"/>
              </a:rPr>
              <a:t> </a:t>
            </a:r>
            <a:r>
              <a:rPr dirty="0" sz="2700" spc="-409">
                <a:latin typeface="Arial Black"/>
                <a:cs typeface="Arial Black"/>
              </a:rPr>
              <a:t>to</a:t>
            </a:r>
            <a:r>
              <a:rPr dirty="0" sz="2700" spc="-270">
                <a:latin typeface="Arial Black"/>
                <a:cs typeface="Arial Black"/>
              </a:rPr>
              <a:t> </a:t>
            </a:r>
            <a:r>
              <a:rPr dirty="0" sz="2700" spc="-405">
                <a:latin typeface="Arial Black"/>
                <a:cs typeface="Arial Black"/>
              </a:rPr>
              <a:t>gnvironmental,</a:t>
            </a:r>
            <a:endParaRPr sz="2700">
              <a:latin typeface="Arial Black"/>
              <a:cs typeface="Arial Black"/>
            </a:endParaRPr>
          </a:p>
          <a:p>
            <a:pPr marL="311150" marR="194310" indent="-19050">
              <a:lnSpc>
                <a:spcPts val="3140"/>
              </a:lnSpc>
              <a:spcBef>
                <a:spcPts val="35"/>
              </a:spcBef>
            </a:pPr>
            <a:r>
              <a:rPr dirty="0" sz="2700" spc="-434">
                <a:latin typeface="Arial Black"/>
                <a:cs typeface="Arial Black"/>
              </a:rPr>
              <a:t>¿ocial,</a:t>
            </a:r>
            <a:r>
              <a:rPr dirty="0" sz="2700" spc="-80">
                <a:latin typeface="Arial Black"/>
                <a:cs typeface="Arial Black"/>
              </a:rPr>
              <a:t> </a:t>
            </a:r>
            <a:r>
              <a:rPr dirty="0" sz="2700" spc="-509">
                <a:latin typeface="Arial Black"/>
                <a:cs typeface="Arial Black"/>
              </a:rPr>
              <a:t>and</a:t>
            </a:r>
            <a:r>
              <a:rPr dirty="0" sz="2700" spc="-135">
                <a:latin typeface="Arial Black"/>
                <a:cs typeface="Arial Black"/>
              </a:rPr>
              <a:t> </a:t>
            </a:r>
            <a:r>
              <a:rPr dirty="0" sz="2700" spc="-475">
                <a:latin typeface="Arial Black"/>
                <a:cs typeface="Arial Black"/>
              </a:rPr>
              <a:t>governance</a:t>
            </a:r>
            <a:r>
              <a:rPr dirty="0" sz="2700" spc="80">
                <a:latin typeface="Arial Black"/>
                <a:cs typeface="Arial Black"/>
              </a:rPr>
              <a:t> </a:t>
            </a:r>
            <a:r>
              <a:rPr dirty="0" sz="2700" spc="-430">
                <a:latin typeface="Arial Black"/>
                <a:cs typeface="Arial Black"/>
              </a:rPr>
              <a:t>factors,</a:t>
            </a:r>
            <a:r>
              <a:rPr dirty="0" sz="2700" spc="65">
                <a:latin typeface="Arial Black"/>
                <a:cs typeface="Arial Black"/>
              </a:rPr>
              <a:t> </a:t>
            </a:r>
            <a:r>
              <a:rPr dirty="0" sz="2700" spc="-535">
                <a:latin typeface="Arial Black"/>
                <a:cs typeface="Arial Black"/>
              </a:rPr>
              <a:t>which</a:t>
            </a:r>
            <a:r>
              <a:rPr dirty="0" sz="2700" spc="-55">
                <a:latin typeface="Arial Black"/>
                <a:cs typeface="Arial Black"/>
              </a:rPr>
              <a:t> </a:t>
            </a:r>
            <a:r>
              <a:rPr dirty="0" sz="2700" spc="-495">
                <a:latin typeface="Arial Black"/>
                <a:cs typeface="Arial Black"/>
              </a:rPr>
              <a:t>might</a:t>
            </a:r>
            <a:r>
              <a:rPr dirty="0" sz="2700" spc="-55">
                <a:latin typeface="Arial Black"/>
                <a:cs typeface="Arial Black"/>
              </a:rPr>
              <a:t> </a:t>
            </a:r>
            <a:r>
              <a:rPr dirty="0" sz="2700" spc="-450">
                <a:latin typeface="Arial Black"/>
                <a:cs typeface="Arial Black"/>
              </a:rPr>
              <a:t>not </a:t>
            </a:r>
            <a:r>
              <a:rPr dirty="0" sz="2700" spc="-525">
                <a:latin typeface="Arial Black"/>
                <a:cs typeface="Arial Black"/>
              </a:rPr>
              <a:t>be</a:t>
            </a:r>
            <a:r>
              <a:rPr dirty="0" sz="2700" spc="-110">
                <a:latin typeface="Arial Black"/>
                <a:cs typeface="Arial Black"/>
              </a:rPr>
              <a:t> </a:t>
            </a:r>
            <a:r>
              <a:rPr dirty="0" sz="2700" spc="-450">
                <a:latin typeface="Arial Black"/>
                <a:cs typeface="Arial Black"/>
              </a:rPr>
              <a:t>captured</a:t>
            </a:r>
            <a:r>
              <a:rPr dirty="0" sz="2700" spc="105">
                <a:latin typeface="Arial Black"/>
                <a:cs typeface="Arial Black"/>
              </a:rPr>
              <a:t> </a:t>
            </a:r>
            <a:r>
              <a:rPr dirty="0" sz="2700" spc="-470">
                <a:latin typeface="Arial Black"/>
                <a:cs typeface="Arial Black"/>
              </a:rPr>
              <a:t>by</a:t>
            </a:r>
            <a:r>
              <a:rPr dirty="0" sz="2700" spc="-170">
                <a:latin typeface="Arial Black"/>
                <a:cs typeface="Arial Black"/>
              </a:rPr>
              <a:t> </a:t>
            </a:r>
            <a:r>
              <a:rPr dirty="0" sz="2700" spc="-380">
                <a:latin typeface="Arial Black"/>
                <a:cs typeface="Arial Black"/>
              </a:rPr>
              <a:t>traditional</a:t>
            </a:r>
            <a:r>
              <a:rPr dirty="0" sz="2700" spc="-85">
                <a:latin typeface="Arial Black"/>
                <a:cs typeface="Arial Black"/>
              </a:rPr>
              <a:t> </a:t>
            </a:r>
            <a:r>
              <a:rPr dirty="0" sz="2700" spc="-400">
                <a:latin typeface="Arial Black"/>
                <a:cs typeface="Arial Black"/>
              </a:rPr>
              <a:t>financial</a:t>
            </a:r>
            <a:r>
              <a:rPr dirty="0" sz="2700" spc="-135">
                <a:latin typeface="Arial Black"/>
                <a:cs typeface="Arial Black"/>
              </a:rPr>
              <a:t> </a:t>
            </a:r>
            <a:r>
              <a:rPr dirty="0" sz="2700" spc="-475">
                <a:latin typeface="Arial Black"/>
                <a:cs typeface="Arial Black"/>
              </a:rPr>
              <a:t>analysis.</a:t>
            </a:r>
            <a:endParaRPr sz="2700">
              <a:latin typeface="Arial Black"/>
              <a:cs typeface="Arial Black"/>
            </a:endParaRPr>
          </a:p>
          <a:p>
            <a:pPr marL="308610" marR="429895" indent="-296545">
              <a:lnSpc>
                <a:spcPts val="3140"/>
              </a:lnSpc>
              <a:spcBef>
                <a:spcPts val="5"/>
              </a:spcBef>
              <a:buChar char="•"/>
              <a:tabLst>
                <a:tab pos="311150" algn="l"/>
              </a:tabLst>
            </a:pPr>
            <a:r>
              <a:rPr dirty="0" sz="2700" spc="-515">
                <a:latin typeface="Arial Black"/>
                <a:cs typeface="Arial Black"/>
              </a:rPr>
              <a:t>Companies</a:t>
            </a:r>
            <a:r>
              <a:rPr dirty="0" sz="2700" spc="245">
                <a:latin typeface="Arial Black"/>
                <a:cs typeface="Arial Black"/>
              </a:rPr>
              <a:t> </a:t>
            </a:r>
            <a:r>
              <a:rPr dirty="0" sz="2700" spc="-520">
                <a:latin typeface="Arial Black"/>
                <a:cs typeface="Arial Black"/>
              </a:rPr>
              <a:t>with</a:t>
            </a:r>
            <a:r>
              <a:rPr dirty="0" sz="2700" spc="-135">
                <a:latin typeface="Arial Black"/>
                <a:cs typeface="Arial Black"/>
              </a:rPr>
              <a:t> </a:t>
            </a:r>
            <a:r>
              <a:rPr dirty="0" sz="2700" spc="-484">
                <a:latin typeface="Arial Black"/>
                <a:cs typeface="Arial Black"/>
              </a:rPr>
              <a:t>lower</a:t>
            </a:r>
            <a:r>
              <a:rPr dirty="0" sz="2700" spc="-25">
                <a:latin typeface="Arial Black"/>
                <a:cs typeface="Arial Black"/>
              </a:rPr>
              <a:t> </a:t>
            </a:r>
            <a:r>
              <a:rPr dirty="0" sz="2700" spc="-660">
                <a:latin typeface="Arial Black"/>
                <a:cs typeface="Arial Black"/>
              </a:rPr>
              <a:t>ESG</a:t>
            </a:r>
            <a:r>
              <a:rPr dirty="0" sz="2700" spc="-135">
                <a:latin typeface="Arial Black"/>
                <a:cs typeface="Arial Black"/>
              </a:rPr>
              <a:t> </a:t>
            </a:r>
            <a:r>
              <a:rPr dirty="0" sz="2700" spc="-450">
                <a:latin typeface="Arial Black"/>
                <a:cs typeface="Arial Black"/>
              </a:rPr>
              <a:t>risk</a:t>
            </a:r>
            <a:r>
              <a:rPr dirty="0" sz="2700" spc="-175">
                <a:latin typeface="Arial Black"/>
                <a:cs typeface="Arial Black"/>
              </a:rPr>
              <a:t> </a:t>
            </a:r>
            <a:r>
              <a:rPr dirty="0" sz="2700" spc="-470">
                <a:latin typeface="Arial Black"/>
                <a:cs typeface="Arial Black"/>
              </a:rPr>
              <a:t>score</a:t>
            </a:r>
            <a:r>
              <a:rPr dirty="0" sz="2700" spc="-110">
                <a:latin typeface="Arial Black"/>
                <a:cs typeface="Arial Black"/>
              </a:rPr>
              <a:t> </a:t>
            </a:r>
            <a:r>
              <a:rPr dirty="0" sz="2700" spc="-610">
                <a:latin typeface="Arial Black"/>
                <a:cs typeface="Arial Black"/>
              </a:rPr>
              <a:t>can </a:t>
            </a:r>
            <a:r>
              <a:rPr dirty="0" sz="2700" spc="-610">
                <a:latin typeface="Arial Black"/>
                <a:cs typeface="Arial Black"/>
              </a:rPr>
              <a:t>	</a:t>
            </a:r>
            <a:r>
              <a:rPr dirty="0" sz="2700" spc="-409">
                <a:latin typeface="Arial Black"/>
                <a:cs typeface="Arial Black"/>
              </a:rPr>
              <a:t>potentially</a:t>
            </a:r>
            <a:r>
              <a:rPr dirty="0" sz="2700" spc="145">
                <a:latin typeface="Arial Black"/>
                <a:cs typeface="Arial Black"/>
              </a:rPr>
              <a:t> </a:t>
            </a:r>
            <a:r>
              <a:rPr dirty="0" sz="2700" spc="-380">
                <a:latin typeface="Arial Black"/>
                <a:cs typeface="Arial Black"/>
              </a:rPr>
              <a:t>outperform</a:t>
            </a:r>
            <a:r>
              <a:rPr dirty="0" sz="2700" spc="-60">
                <a:latin typeface="Arial Black"/>
                <a:cs typeface="Arial Black"/>
              </a:rPr>
              <a:t> </a:t>
            </a:r>
            <a:r>
              <a:rPr dirty="0" sz="2700" spc="-365">
                <a:latin typeface="Arial Black"/>
                <a:cs typeface="Arial Black"/>
              </a:rPr>
              <a:t>their</a:t>
            </a:r>
            <a:r>
              <a:rPr dirty="0" sz="2700" spc="-120">
                <a:latin typeface="Arial Black"/>
                <a:cs typeface="Arial Black"/>
              </a:rPr>
              <a:t> </a:t>
            </a:r>
            <a:r>
              <a:rPr dirty="0" sz="2700" spc="-450">
                <a:latin typeface="Arial Black"/>
                <a:cs typeface="Arial Black"/>
              </a:rPr>
              <a:t>peers</a:t>
            </a:r>
            <a:r>
              <a:rPr dirty="0" sz="2700" spc="-170">
                <a:latin typeface="Arial Black"/>
                <a:cs typeface="Arial Black"/>
              </a:rPr>
              <a:t> </a:t>
            </a:r>
            <a:r>
              <a:rPr dirty="0" sz="2700" spc="-355">
                <a:latin typeface="Arial Black"/>
                <a:cs typeface="Arial Black"/>
              </a:rPr>
              <a:t>in</a:t>
            </a:r>
            <a:r>
              <a:rPr dirty="0" sz="2700" spc="-254">
                <a:latin typeface="Arial Black"/>
                <a:cs typeface="Arial Black"/>
              </a:rPr>
              <a:t> </a:t>
            </a:r>
            <a:r>
              <a:rPr dirty="0" sz="2700" spc="-390">
                <a:latin typeface="Arial Black"/>
                <a:cs typeface="Arial Black"/>
              </a:rPr>
              <a:t>the</a:t>
            </a:r>
            <a:r>
              <a:rPr dirty="0" sz="2700" spc="-245">
                <a:latin typeface="Arial Black"/>
                <a:cs typeface="Arial Black"/>
              </a:rPr>
              <a:t> </a:t>
            </a:r>
            <a:r>
              <a:rPr dirty="0" sz="2700" spc="-405">
                <a:latin typeface="Arial Black"/>
                <a:cs typeface="Arial Black"/>
              </a:rPr>
              <a:t>long</a:t>
            </a:r>
            <a:endParaRPr sz="2700">
              <a:latin typeface="Arial Black"/>
              <a:cs typeface="Arial Black"/>
            </a:endParaRPr>
          </a:p>
          <a:p>
            <a:pPr marL="307975" marR="301625" indent="-3810">
              <a:lnSpc>
                <a:spcPts val="3120"/>
              </a:lnSpc>
              <a:spcBef>
                <a:spcPts val="50"/>
              </a:spcBef>
            </a:pPr>
            <a:r>
              <a:rPr dirty="0" sz="2700" spc="-390">
                <a:latin typeface="Arial Black"/>
                <a:cs typeface="Arial Black"/>
              </a:rPr>
              <a:t>run</a:t>
            </a:r>
            <a:r>
              <a:rPr dirty="0" sz="2700" spc="-125">
                <a:latin typeface="Arial Black"/>
                <a:cs typeface="Arial Black"/>
              </a:rPr>
              <a:t> </a:t>
            </a:r>
            <a:r>
              <a:rPr dirty="0" sz="2700" spc="-625">
                <a:latin typeface="Arial Black"/>
                <a:cs typeface="Arial Black"/>
              </a:rPr>
              <a:t>as</a:t>
            </a:r>
            <a:r>
              <a:rPr dirty="0" sz="2700" spc="-200">
                <a:latin typeface="Arial Black"/>
                <a:cs typeface="Arial Black"/>
              </a:rPr>
              <a:t> </a:t>
            </a:r>
            <a:r>
              <a:rPr dirty="0" sz="2700" spc="-440">
                <a:latin typeface="Arial Black"/>
                <a:cs typeface="Arial Black"/>
              </a:rPr>
              <a:t>they</a:t>
            </a:r>
            <a:r>
              <a:rPr dirty="0" sz="2700" spc="-95">
                <a:latin typeface="Arial Black"/>
                <a:cs typeface="Arial Black"/>
              </a:rPr>
              <a:t> </a:t>
            </a:r>
            <a:r>
              <a:rPr dirty="0" sz="2700" spc="-495">
                <a:latin typeface="Arial Black"/>
                <a:cs typeface="Arial Black"/>
              </a:rPr>
              <a:t>might</a:t>
            </a:r>
            <a:r>
              <a:rPr dirty="0" sz="2700" spc="-70">
                <a:latin typeface="Arial Black"/>
                <a:cs typeface="Arial Black"/>
              </a:rPr>
              <a:t> </a:t>
            </a:r>
            <a:r>
              <a:rPr dirty="0" sz="2700" spc="-525">
                <a:latin typeface="Arial Black"/>
                <a:cs typeface="Arial Black"/>
              </a:rPr>
              <a:t>be</a:t>
            </a:r>
            <a:r>
              <a:rPr dirty="0" sz="2700" spc="-114">
                <a:latin typeface="Arial Black"/>
                <a:cs typeface="Arial Black"/>
              </a:rPr>
              <a:t> </a:t>
            </a:r>
            <a:r>
              <a:rPr dirty="0" sz="2700" spc="-425">
                <a:latin typeface="Arial Black"/>
                <a:cs typeface="Arial Black"/>
              </a:rPr>
              <a:t>better</a:t>
            </a:r>
            <a:r>
              <a:rPr dirty="0" sz="2700" spc="-15">
                <a:latin typeface="Arial Black"/>
                <a:cs typeface="Arial Black"/>
              </a:rPr>
              <a:t> </a:t>
            </a:r>
            <a:r>
              <a:rPr dirty="0" sz="2700" spc="-565">
                <a:latin typeface="Arial Black"/>
                <a:cs typeface="Arial Black"/>
              </a:rPr>
              <a:t>managed</a:t>
            </a:r>
            <a:r>
              <a:rPr dirty="0" sz="2700" spc="135">
                <a:latin typeface="Arial Black"/>
                <a:cs typeface="Arial Black"/>
              </a:rPr>
              <a:t> </a:t>
            </a:r>
            <a:r>
              <a:rPr dirty="0" sz="2700" spc="-509">
                <a:latin typeface="Arial Black"/>
                <a:cs typeface="Arial Black"/>
              </a:rPr>
              <a:t>and</a:t>
            </a:r>
            <a:r>
              <a:rPr dirty="0" sz="2700" spc="-55">
                <a:latin typeface="Arial Black"/>
                <a:cs typeface="Arial Black"/>
              </a:rPr>
              <a:t> </a:t>
            </a:r>
            <a:r>
              <a:rPr dirty="0" sz="2700" spc="-535">
                <a:latin typeface="Arial Black"/>
                <a:cs typeface="Arial Black"/>
              </a:rPr>
              <a:t>more </a:t>
            </a:r>
            <a:r>
              <a:rPr dirty="0" sz="2700" spc="-400">
                <a:latin typeface="Arial Black"/>
                <a:cs typeface="Arial Black"/>
              </a:rPr>
              <a:t>forward-</a:t>
            </a:r>
            <a:r>
              <a:rPr dirty="0" sz="2700" spc="-385">
                <a:latin typeface="Arial Black"/>
                <a:cs typeface="Arial Black"/>
              </a:rPr>
              <a:t>thinking.</a:t>
            </a:r>
            <a:endParaRPr sz="27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7175" y="8939783"/>
            <a:ext cx="448056" cy="448055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207008" y="3429000"/>
            <a:ext cx="10796270" cy="3148965"/>
            <a:chOff x="1207008" y="3429000"/>
            <a:chExt cx="10796270" cy="314896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7008" y="4507991"/>
              <a:ext cx="10707624" cy="206959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11767" y="3429000"/>
              <a:ext cx="3191255" cy="1042416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307823" y="3947159"/>
            <a:ext cx="1304543" cy="81991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837919" y="3438144"/>
            <a:ext cx="4352544" cy="183794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9144"/>
            <a:ext cx="18288000" cy="1895855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639754" y="2889250"/>
            <a:ext cx="422909" cy="36880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8890">
              <a:lnSpc>
                <a:spcPct val="100000"/>
              </a:lnSpc>
              <a:spcBef>
                <a:spcPts val="100"/>
              </a:spcBef>
            </a:pPr>
            <a:r>
              <a:rPr dirty="0" sz="1750" spc="-120">
                <a:solidFill>
                  <a:srgbClr val="626262"/>
                </a:solidFill>
                <a:latin typeface="Arial MT"/>
                <a:cs typeface="Arial MT"/>
              </a:rPr>
              <a:t>30%</a:t>
            </a:r>
            <a:endParaRPr sz="17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endParaRPr sz="175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</a:pPr>
            <a:r>
              <a:rPr dirty="0" sz="1750" spc="-114">
                <a:solidFill>
                  <a:srgbClr val="626262"/>
                </a:solidFill>
                <a:latin typeface="Arial MT"/>
                <a:cs typeface="Arial MT"/>
              </a:rPr>
              <a:t>25%</a:t>
            </a:r>
            <a:endParaRPr sz="17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endParaRPr sz="1750">
              <a:latin typeface="Arial MT"/>
              <a:cs typeface="Arial MT"/>
            </a:endParaRPr>
          </a:p>
          <a:p>
            <a:pPr algn="r" marR="6350">
              <a:lnSpc>
                <a:spcPct val="100000"/>
              </a:lnSpc>
              <a:spcBef>
                <a:spcPts val="5"/>
              </a:spcBef>
            </a:pPr>
            <a:r>
              <a:rPr dirty="0" sz="1750" spc="-114">
                <a:solidFill>
                  <a:srgbClr val="626262"/>
                </a:solidFill>
                <a:latin typeface="Arial MT"/>
                <a:cs typeface="Arial MT"/>
              </a:rPr>
              <a:t>20%</a:t>
            </a:r>
            <a:endParaRPr sz="17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endParaRPr sz="1750">
              <a:latin typeface="Arial MT"/>
              <a:cs typeface="Arial MT"/>
            </a:endParaRPr>
          </a:p>
          <a:p>
            <a:pPr algn="r" marR="5715">
              <a:lnSpc>
                <a:spcPct val="100000"/>
              </a:lnSpc>
            </a:pPr>
            <a:r>
              <a:rPr dirty="0" sz="1750" spc="-114">
                <a:solidFill>
                  <a:srgbClr val="626262"/>
                </a:solidFill>
                <a:latin typeface="Arial MT"/>
                <a:cs typeface="Arial MT"/>
              </a:rPr>
              <a:t>15%</a:t>
            </a:r>
            <a:endParaRPr sz="17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endParaRPr sz="17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</a:pPr>
            <a:r>
              <a:rPr dirty="0" sz="1750" spc="-155">
                <a:solidFill>
                  <a:srgbClr val="626262"/>
                </a:solidFill>
                <a:latin typeface="Arial MT"/>
                <a:cs typeface="Arial MT"/>
              </a:rPr>
              <a:t>1</a:t>
            </a:r>
            <a:r>
              <a:rPr dirty="0" sz="1750" spc="-245">
                <a:solidFill>
                  <a:srgbClr val="626262"/>
                </a:solidFill>
                <a:latin typeface="Arial MT"/>
                <a:cs typeface="Arial MT"/>
              </a:rPr>
              <a:t> </a:t>
            </a:r>
            <a:r>
              <a:rPr dirty="0" sz="1750" spc="-210">
                <a:solidFill>
                  <a:srgbClr val="626262"/>
                </a:solidFill>
                <a:latin typeface="Arial MT"/>
                <a:cs typeface="Arial MT"/>
              </a:rPr>
              <a:t>0%</a:t>
            </a:r>
            <a:endParaRPr sz="17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endParaRPr sz="17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750" spc="-25">
                <a:solidFill>
                  <a:srgbClr val="626262"/>
                </a:solidFill>
                <a:latin typeface="Arial MT"/>
                <a:cs typeface="Arial MT"/>
              </a:rPr>
              <a:t>5%</a:t>
            </a:r>
            <a:endParaRPr sz="17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endParaRPr sz="175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</a:pPr>
            <a:r>
              <a:rPr dirty="0" sz="1750" spc="-25">
                <a:solidFill>
                  <a:srgbClr val="626262"/>
                </a:solidFill>
                <a:latin typeface="Arial MT"/>
                <a:cs typeface="Arial MT"/>
              </a:rPr>
              <a:t>0%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06627" y="6851650"/>
            <a:ext cx="35115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650">
                <a:solidFill>
                  <a:srgbClr val="626262"/>
                </a:solidFill>
                <a:latin typeface="Arial MT"/>
                <a:cs typeface="Arial MT"/>
              </a:rPr>
              <a:t>—</a:t>
            </a:r>
            <a:r>
              <a:rPr dirty="0" sz="1750" spc="-305">
                <a:solidFill>
                  <a:srgbClr val="626262"/>
                </a:solidFill>
                <a:latin typeface="Arial MT"/>
                <a:cs typeface="Arial MT"/>
              </a:rPr>
              <a:t>5°‹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415122" y="6789166"/>
            <a:ext cx="920115" cy="683895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algn="ctr" marR="99695">
              <a:lnSpc>
                <a:spcPct val="100000"/>
              </a:lnSpc>
              <a:spcBef>
                <a:spcPts val="590"/>
              </a:spcBef>
            </a:pPr>
            <a:r>
              <a:rPr dirty="0" sz="1750" spc="-350">
                <a:solidFill>
                  <a:srgbClr val="626262"/>
                </a:solidFill>
                <a:latin typeface="Arial MT"/>
                <a:cs typeface="Arial MT"/>
              </a:rPr>
              <a:t>i</a:t>
            </a:r>
            <a:endParaRPr sz="175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490"/>
              </a:spcBef>
            </a:pPr>
            <a:r>
              <a:rPr dirty="0" sz="1750" spc="-90">
                <a:solidFill>
                  <a:srgbClr val="626262"/>
                </a:solidFill>
                <a:latin typeface="Arial MT"/>
                <a:cs typeface="Arial MT"/>
              </a:rPr>
              <a:t>Nov</a:t>
            </a:r>
            <a:r>
              <a:rPr dirty="0" sz="1750" spc="-20">
                <a:solidFill>
                  <a:srgbClr val="626262"/>
                </a:solidFill>
                <a:latin typeface="Arial MT"/>
                <a:cs typeface="Arial MT"/>
              </a:rPr>
              <a:t> 2022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217640" y="7161783"/>
            <a:ext cx="88455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55">
                <a:solidFill>
                  <a:srgbClr val="626262"/>
                </a:solidFill>
                <a:latin typeface="Arial MT"/>
                <a:cs typeface="Arial MT"/>
              </a:rPr>
              <a:t>Jan</a:t>
            </a:r>
            <a:r>
              <a:rPr dirty="0" sz="1900" spc="40">
                <a:solidFill>
                  <a:srgbClr val="626262"/>
                </a:solidFill>
                <a:latin typeface="Arial MT"/>
                <a:cs typeface="Arial MT"/>
              </a:rPr>
              <a:t> </a:t>
            </a:r>
            <a:r>
              <a:rPr dirty="0" sz="1900" spc="-160">
                <a:solidFill>
                  <a:srgbClr val="626262"/>
                </a:solidFill>
                <a:latin typeface="Arial MT"/>
                <a:cs typeface="Arial MT"/>
              </a:rPr>
              <a:t>2023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914661" y="7180833"/>
            <a:ext cx="90487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40">
                <a:solidFill>
                  <a:srgbClr val="626262"/>
                </a:solidFill>
                <a:latin typeface="Arial MT"/>
                <a:cs typeface="Arial MT"/>
              </a:rPr>
              <a:t>Mar</a:t>
            </a:r>
            <a:r>
              <a:rPr dirty="0" sz="1750" spc="-75">
                <a:solidFill>
                  <a:srgbClr val="626262"/>
                </a:solidFill>
                <a:latin typeface="Arial MT"/>
                <a:cs typeface="Arial MT"/>
              </a:rPr>
              <a:t> </a:t>
            </a:r>
            <a:r>
              <a:rPr dirty="0" sz="1750" spc="-70">
                <a:solidFill>
                  <a:srgbClr val="626262"/>
                </a:solidFill>
                <a:latin typeface="Arial MT"/>
                <a:cs typeface="Arial MT"/>
              </a:rPr>
              <a:t>2023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645923" y="7180833"/>
            <a:ext cx="93662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45">
                <a:solidFill>
                  <a:srgbClr val="626262"/>
                </a:solidFill>
                <a:latin typeface="Arial MT"/>
                <a:cs typeface="Arial MT"/>
              </a:rPr>
              <a:t>May</a:t>
            </a:r>
            <a:r>
              <a:rPr dirty="0" sz="1750" spc="-65">
                <a:solidFill>
                  <a:srgbClr val="626262"/>
                </a:solidFill>
                <a:latin typeface="Arial MT"/>
                <a:cs typeface="Arial MT"/>
              </a:rPr>
              <a:t> </a:t>
            </a:r>
            <a:r>
              <a:rPr dirty="0" sz="1750" spc="-75">
                <a:solidFill>
                  <a:srgbClr val="626262"/>
                </a:solidFill>
                <a:latin typeface="Arial MT"/>
                <a:cs typeface="Arial MT"/>
              </a:rPr>
              <a:t>2023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582645" y="7180833"/>
            <a:ext cx="81534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626262"/>
                </a:solidFill>
                <a:latin typeface="Arial MT"/>
                <a:cs typeface="Arial MT"/>
              </a:rPr>
              <a:t>Jul</a:t>
            </a:r>
            <a:r>
              <a:rPr dirty="0" sz="1750" spc="-125">
                <a:solidFill>
                  <a:srgbClr val="626262"/>
                </a:solidFill>
                <a:latin typeface="Arial MT"/>
                <a:cs typeface="Arial MT"/>
              </a:rPr>
              <a:t> </a:t>
            </a:r>
            <a:r>
              <a:rPr dirty="0" sz="1750" spc="-65">
                <a:solidFill>
                  <a:srgbClr val="626262"/>
                </a:solidFill>
                <a:latin typeface="Arial MT"/>
                <a:cs typeface="Arial MT"/>
              </a:rPr>
              <a:t>2023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370996" y="7180833"/>
            <a:ext cx="901700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95">
                <a:solidFill>
                  <a:srgbClr val="626262"/>
                </a:solidFill>
                <a:latin typeface="Arial MT"/>
                <a:cs typeface="Arial MT"/>
              </a:rPr>
              <a:t>Sep</a:t>
            </a:r>
            <a:r>
              <a:rPr dirty="0" sz="1750" spc="-10">
                <a:solidFill>
                  <a:srgbClr val="626262"/>
                </a:solidFill>
                <a:latin typeface="Arial MT"/>
                <a:cs typeface="Arial MT"/>
              </a:rPr>
              <a:t> </a:t>
            </a:r>
            <a:r>
              <a:rPr dirty="0" sz="1750" spc="-70">
                <a:solidFill>
                  <a:srgbClr val="626262"/>
                </a:solidFill>
                <a:latin typeface="Arial MT"/>
                <a:cs typeface="Arial MT"/>
              </a:rPr>
              <a:t>2023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52584" y="8075676"/>
            <a:ext cx="1317688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25">
                <a:latin typeface="Arial MT"/>
                <a:cs typeface="Arial MT"/>
              </a:rPr>
              <a:t>The</a:t>
            </a:r>
            <a:r>
              <a:rPr dirty="0" sz="2600" spc="-165">
                <a:latin typeface="Arial MT"/>
                <a:cs typeface="Arial MT"/>
              </a:rPr>
              <a:t> </a:t>
            </a:r>
            <a:r>
              <a:rPr dirty="0" sz="2600" spc="140">
                <a:latin typeface="Arial MT"/>
                <a:cs typeface="Arial MT"/>
              </a:rPr>
              <a:t>tracking</a:t>
            </a:r>
            <a:r>
              <a:rPr dirty="0" sz="2600" spc="-70">
                <a:latin typeface="Arial MT"/>
                <a:cs typeface="Arial MT"/>
              </a:rPr>
              <a:t> </a:t>
            </a:r>
            <a:r>
              <a:rPr dirty="0" sz="2600" spc="85">
                <a:latin typeface="Arial MT"/>
                <a:cs typeface="Arial MT"/>
              </a:rPr>
              <a:t>error</a:t>
            </a:r>
            <a:r>
              <a:rPr dirty="0" sz="2600" spc="-65">
                <a:latin typeface="Arial MT"/>
                <a:cs typeface="Arial MT"/>
              </a:rPr>
              <a:t> </a:t>
            </a:r>
            <a:r>
              <a:rPr dirty="0" sz="2600" spc="75">
                <a:latin typeface="Arial MT"/>
                <a:cs typeface="Arial MT"/>
              </a:rPr>
              <a:t>is</a:t>
            </a:r>
            <a:r>
              <a:rPr dirty="0" sz="2600" spc="-170">
                <a:latin typeface="Arial MT"/>
                <a:cs typeface="Arial MT"/>
              </a:rPr>
              <a:t> </a:t>
            </a:r>
            <a:r>
              <a:rPr dirty="0" sz="2600" spc="100">
                <a:latin typeface="Arial MT"/>
                <a:cs typeface="Arial MT"/>
              </a:rPr>
              <a:t>a</a:t>
            </a:r>
            <a:r>
              <a:rPr dirty="0" sz="2600" spc="-140">
                <a:latin typeface="Arial MT"/>
                <a:cs typeface="Arial MT"/>
              </a:rPr>
              <a:t> </a:t>
            </a:r>
            <a:r>
              <a:rPr dirty="0" sz="2600" spc="110">
                <a:latin typeface="Arial MT"/>
                <a:cs typeface="Arial MT"/>
              </a:rPr>
              <a:t>measure</a:t>
            </a:r>
            <a:r>
              <a:rPr dirty="0" sz="2600" spc="-105">
                <a:latin typeface="Arial MT"/>
                <a:cs typeface="Arial MT"/>
              </a:rPr>
              <a:t> </a:t>
            </a:r>
            <a:r>
              <a:rPr dirty="0" sz="2600">
                <a:latin typeface="Arial MT"/>
                <a:cs typeface="Arial MT"/>
              </a:rPr>
              <a:t>of</a:t>
            </a:r>
            <a:r>
              <a:rPr dirty="0" sz="2600" spc="-50">
                <a:latin typeface="Arial MT"/>
                <a:cs typeface="Arial MT"/>
              </a:rPr>
              <a:t> </a:t>
            </a:r>
            <a:r>
              <a:rPr dirty="0" sz="2600" spc="120">
                <a:latin typeface="Arial MT"/>
                <a:cs typeface="Arial MT"/>
              </a:rPr>
              <a:t>how</a:t>
            </a:r>
            <a:r>
              <a:rPr dirty="0" sz="2600" spc="-175">
                <a:latin typeface="Arial MT"/>
                <a:cs typeface="Arial MT"/>
              </a:rPr>
              <a:t> </a:t>
            </a:r>
            <a:r>
              <a:rPr dirty="0" sz="2600" spc="90">
                <a:latin typeface="Arial MT"/>
                <a:cs typeface="Arial MT"/>
              </a:rPr>
              <a:t>closely</a:t>
            </a:r>
            <a:r>
              <a:rPr dirty="0" sz="2600" spc="-114">
                <a:latin typeface="Arial MT"/>
                <a:cs typeface="Arial MT"/>
              </a:rPr>
              <a:t> </a:t>
            </a:r>
            <a:r>
              <a:rPr dirty="0" sz="2600" spc="110">
                <a:latin typeface="Arial MT"/>
                <a:cs typeface="Arial MT"/>
              </a:rPr>
              <a:t>on</a:t>
            </a:r>
            <a:r>
              <a:rPr dirty="0" sz="2600" spc="-140">
                <a:latin typeface="Arial MT"/>
                <a:cs typeface="Arial MT"/>
              </a:rPr>
              <a:t> </a:t>
            </a:r>
            <a:r>
              <a:rPr dirty="0" sz="2600" spc="-335">
                <a:latin typeface="Arial MT"/>
                <a:cs typeface="Arial MT"/>
              </a:rPr>
              <a:t>ETF</a:t>
            </a:r>
            <a:r>
              <a:rPr dirty="0" sz="2600" spc="-60">
                <a:latin typeface="Arial MT"/>
                <a:cs typeface="Arial MT"/>
              </a:rPr>
              <a:t> </a:t>
            </a:r>
            <a:r>
              <a:rPr dirty="0" sz="2600" spc="75">
                <a:latin typeface="Arial MT"/>
                <a:cs typeface="Arial MT"/>
              </a:rPr>
              <a:t>follows</a:t>
            </a:r>
            <a:r>
              <a:rPr dirty="0" sz="2600" spc="-105">
                <a:latin typeface="Arial MT"/>
                <a:cs typeface="Arial MT"/>
              </a:rPr>
              <a:t> </a:t>
            </a:r>
            <a:r>
              <a:rPr dirty="0" sz="2600" spc="65">
                <a:latin typeface="Arial MT"/>
                <a:cs typeface="Arial MT"/>
              </a:rPr>
              <a:t>its</a:t>
            </a:r>
            <a:r>
              <a:rPr dirty="0" sz="2600" spc="40">
                <a:latin typeface="Arial MT"/>
                <a:cs typeface="Arial MT"/>
              </a:rPr>
              <a:t> </a:t>
            </a:r>
            <a:r>
              <a:rPr dirty="0" sz="2600" spc="140">
                <a:latin typeface="Arial MT"/>
                <a:cs typeface="Arial MT"/>
              </a:rPr>
              <a:t>benchmark</a:t>
            </a:r>
            <a:r>
              <a:rPr dirty="0" sz="2600">
                <a:latin typeface="Arial MT"/>
                <a:cs typeface="Arial MT"/>
              </a:rPr>
              <a:t> </a:t>
            </a:r>
            <a:r>
              <a:rPr dirty="0" sz="2600" spc="55">
                <a:latin typeface="Arial MT"/>
                <a:cs typeface="Arial MT"/>
              </a:rPr>
              <a:t>or</a:t>
            </a:r>
            <a:r>
              <a:rPr dirty="0" sz="2600" spc="-125">
                <a:latin typeface="Arial MT"/>
                <a:cs typeface="Arial MT"/>
              </a:rPr>
              <a:t> </a:t>
            </a:r>
            <a:r>
              <a:rPr dirty="0" sz="2600" spc="85">
                <a:latin typeface="Arial MT"/>
                <a:cs typeface="Arial MT"/>
              </a:rPr>
              <a:t>index.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5990011" y="8075676"/>
            <a:ext cx="212217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4655" algn="l"/>
                <a:tab pos="817244" algn="l"/>
                <a:tab pos="1219200" algn="l"/>
                <a:tab pos="1621790" algn="l"/>
                <a:tab pos="2021205" algn="l"/>
              </a:tabLst>
            </a:pPr>
            <a:r>
              <a:rPr dirty="0" sz="2600" spc="-310">
                <a:latin typeface="Arial MT"/>
                <a:cs typeface="Arial MT"/>
              </a:rPr>
              <a:t>•</a:t>
            </a:r>
            <a:r>
              <a:rPr dirty="0" sz="2600">
                <a:latin typeface="Arial MT"/>
                <a:cs typeface="Arial MT"/>
              </a:rPr>
              <a:t>	</a:t>
            </a:r>
            <a:r>
              <a:rPr dirty="0" sz="2600" spc="-310">
                <a:latin typeface="Arial MT"/>
                <a:cs typeface="Arial MT"/>
              </a:rPr>
              <a:t>•</a:t>
            </a:r>
            <a:r>
              <a:rPr dirty="0" sz="2600">
                <a:latin typeface="Arial MT"/>
                <a:cs typeface="Arial MT"/>
              </a:rPr>
              <a:t>	</a:t>
            </a:r>
            <a:r>
              <a:rPr dirty="0" sz="2600" spc="-310">
                <a:latin typeface="Arial MT"/>
                <a:cs typeface="Arial MT"/>
              </a:rPr>
              <a:t>•</a:t>
            </a:r>
            <a:r>
              <a:rPr dirty="0" sz="2600">
                <a:latin typeface="Arial MT"/>
                <a:cs typeface="Arial MT"/>
              </a:rPr>
              <a:t>	</a:t>
            </a:r>
            <a:r>
              <a:rPr dirty="0" sz="2600" spc="-310">
                <a:latin typeface="Arial MT"/>
                <a:cs typeface="Arial MT"/>
              </a:rPr>
              <a:t>•</a:t>
            </a:r>
            <a:r>
              <a:rPr dirty="0" sz="2600">
                <a:latin typeface="Arial MT"/>
                <a:cs typeface="Arial MT"/>
              </a:rPr>
              <a:t>	</a:t>
            </a:r>
            <a:r>
              <a:rPr dirty="0" sz="2600" spc="-310">
                <a:latin typeface="Arial MT"/>
                <a:cs typeface="Arial MT"/>
              </a:rPr>
              <a:t>•</a:t>
            </a:r>
            <a:r>
              <a:rPr dirty="0" sz="2600">
                <a:latin typeface="Arial MT"/>
                <a:cs typeface="Arial MT"/>
              </a:rPr>
              <a:t>	</a:t>
            </a:r>
            <a:r>
              <a:rPr dirty="0" sz="2600" spc="-175">
                <a:latin typeface="Arial MT"/>
                <a:cs typeface="Arial MT"/>
              </a:rPr>
              <a:t>•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705842" y="8880093"/>
            <a:ext cx="2719705" cy="520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50" spc="-10">
                <a:solidFill>
                  <a:srgbClr val="5270FF"/>
                </a:solidFill>
                <a:latin typeface="Arial MT"/>
                <a:cs typeface="Arial MT"/>
              </a:rPr>
              <a:t>Trocking</a:t>
            </a:r>
            <a:r>
              <a:rPr dirty="0" sz="3250" spc="-195">
                <a:solidFill>
                  <a:srgbClr val="5270FF"/>
                </a:solidFill>
                <a:latin typeface="Arial MT"/>
                <a:cs typeface="Arial MT"/>
              </a:rPr>
              <a:t> </a:t>
            </a:r>
            <a:r>
              <a:rPr dirty="0" sz="3250" spc="-10">
                <a:solidFill>
                  <a:srgbClr val="5270FF"/>
                </a:solidFill>
                <a:latin typeface="Arial MT"/>
                <a:cs typeface="Arial MT"/>
              </a:rPr>
              <a:t>Index</a:t>
            </a:r>
            <a:endParaRPr sz="32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256776"/>
            <a:ext cx="4882896" cy="10302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79207" y="8314943"/>
            <a:ext cx="807720" cy="55778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75192" y="6556247"/>
            <a:ext cx="2100072" cy="218541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48288" y="7872983"/>
            <a:ext cx="786383" cy="43891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73807" y="5611367"/>
            <a:ext cx="3874008" cy="37795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6719" y="237743"/>
            <a:ext cx="752855" cy="47244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180319" y="7741919"/>
            <a:ext cx="97535" cy="10668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987528" y="1929383"/>
            <a:ext cx="566927" cy="11887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996671" y="4258055"/>
            <a:ext cx="813816" cy="97536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996671" y="5644896"/>
            <a:ext cx="1249679" cy="97536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153656" y="3566159"/>
            <a:ext cx="3374136" cy="103631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496800" y="1914144"/>
            <a:ext cx="265175" cy="103631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496800" y="3776471"/>
            <a:ext cx="274320" cy="88391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987528" y="2170176"/>
            <a:ext cx="944879" cy="332231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2987528" y="4943855"/>
            <a:ext cx="1645920" cy="588263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958583" y="8083295"/>
            <a:ext cx="268224" cy="103631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202172" y="8381"/>
            <a:ext cx="5419090" cy="156337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45155" algn="l"/>
              </a:tabLst>
            </a:pPr>
            <a:r>
              <a:rPr dirty="0" sz="4850" spc="95"/>
              <a:t>ick</a:t>
            </a:r>
            <a:r>
              <a:rPr dirty="0" sz="4850" spc="-200"/>
              <a:t> </a:t>
            </a:r>
            <a:r>
              <a:rPr dirty="0" sz="4850" spc="-114"/>
              <a:t>Look</a:t>
            </a:r>
            <a:r>
              <a:rPr dirty="0" sz="4850" spc="-85"/>
              <a:t> </a:t>
            </a:r>
            <a:r>
              <a:rPr dirty="0" sz="4850" spc="-25"/>
              <a:t>at</a:t>
            </a:r>
            <a:r>
              <a:rPr dirty="0" sz="4850"/>
              <a:t>	</a:t>
            </a:r>
            <a:r>
              <a:rPr dirty="0" sz="4850" spc="130"/>
              <a:t>the</a:t>
            </a:r>
            <a:r>
              <a:rPr dirty="0" sz="4850" spc="-160"/>
              <a:t> </a:t>
            </a:r>
            <a:r>
              <a:rPr dirty="0" sz="4850" spc="-55"/>
              <a:t>Past</a:t>
            </a:r>
            <a:endParaRPr sz="4850"/>
          </a:p>
          <a:p>
            <a:pPr marL="398780">
              <a:lnSpc>
                <a:spcPct val="100000"/>
              </a:lnSpc>
              <a:spcBef>
                <a:spcPts val="45"/>
              </a:spcBef>
            </a:pPr>
            <a:r>
              <a:rPr dirty="0" sz="5200" spc="-35"/>
              <a:t>Performance</a:t>
            </a:r>
            <a:endParaRPr sz="5200"/>
          </a:p>
        </p:txBody>
      </p:sp>
      <p:sp>
        <p:nvSpPr>
          <p:cNvPr id="19" name="object 19" descr=""/>
          <p:cNvSpPr txBox="1"/>
          <p:nvPr/>
        </p:nvSpPr>
        <p:spPr>
          <a:xfrm>
            <a:off x="537112" y="2849371"/>
            <a:ext cx="5635625" cy="143383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ctr" marL="12700" marR="5080">
              <a:lnSpc>
                <a:spcPts val="3740"/>
              </a:lnSpc>
              <a:spcBef>
                <a:spcPts val="65"/>
              </a:spcBef>
            </a:pPr>
            <a:r>
              <a:rPr dirty="0" sz="3000" spc="-110">
                <a:latin typeface="Arial MT"/>
                <a:cs typeface="Arial MT"/>
              </a:rPr>
              <a:t>The</a:t>
            </a:r>
            <a:r>
              <a:rPr dirty="0" sz="3000" spc="30">
                <a:latin typeface="Arial MT"/>
                <a:cs typeface="Arial MT"/>
              </a:rPr>
              <a:t> </a:t>
            </a:r>
            <a:r>
              <a:rPr dirty="0" sz="3000">
                <a:latin typeface="Arial MT"/>
                <a:cs typeface="Arial MT"/>
              </a:rPr>
              <a:t>Doshboord</a:t>
            </a:r>
            <a:r>
              <a:rPr dirty="0" sz="3000" spc="245">
                <a:latin typeface="Arial MT"/>
                <a:cs typeface="Arial MT"/>
              </a:rPr>
              <a:t> </a:t>
            </a:r>
            <a:r>
              <a:rPr dirty="0" sz="3000">
                <a:latin typeface="Arial MT"/>
                <a:cs typeface="Arial MT"/>
              </a:rPr>
              <a:t>enobles</a:t>
            </a:r>
            <a:r>
              <a:rPr dirty="0" sz="3000" spc="195">
                <a:latin typeface="Arial MT"/>
                <a:cs typeface="Arial MT"/>
              </a:rPr>
              <a:t> </a:t>
            </a:r>
            <a:r>
              <a:rPr dirty="0" sz="3000">
                <a:latin typeface="Arial MT"/>
                <a:cs typeface="Arial MT"/>
              </a:rPr>
              <a:t>user</a:t>
            </a:r>
            <a:r>
              <a:rPr dirty="0" sz="3000" spc="275">
                <a:latin typeface="Arial MT"/>
                <a:cs typeface="Arial MT"/>
              </a:rPr>
              <a:t> </a:t>
            </a:r>
            <a:r>
              <a:rPr dirty="0" sz="3000" spc="70">
                <a:latin typeface="Arial MT"/>
                <a:cs typeface="Arial MT"/>
              </a:rPr>
              <a:t>to </a:t>
            </a:r>
            <a:r>
              <a:rPr dirty="0" sz="3000" spc="-140">
                <a:latin typeface="Arial MT"/>
                <a:cs typeface="Arial MT"/>
              </a:rPr>
              <a:t>See</a:t>
            </a:r>
            <a:r>
              <a:rPr dirty="0" sz="3000" spc="-65">
                <a:latin typeface="Arial MT"/>
                <a:cs typeface="Arial MT"/>
              </a:rPr>
              <a:t> </a:t>
            </a:r>
            <a:r>
              <a:rPr dirty="0" sz="3000" spc="75">
                <a:latin typeface="Arial MT"/>
                <a:cs typeface="Arial MT"/>
              </a:rPr>
              <a:t>the</a:t>
            </a:r>
            <a:r>
              <a:rPr dirty="0" sz="3000" spc="-125">
                <a:latin typeface="Arial MT"/>
                <a:cs typeface="Arial MT"/>
              </a:rPr>
              <a:t> </a:t>
            </a:r>
            <a:r>
              <a:rPr dirty="0" sz="3000" spc="80">
                <a:latin typeface="Arial MT"/>
                <a:cs typeface="Arial MT"/>
              </a:rPr>
              <a:t>post</a:t>
            </a:r>
            <a:r>
              <a:rPr dirty="0" sz="3000" spc="10">
                <a:latin typeface="Arial MT"/>
                <a:cs typeface="Arial MT"/>
              </a:rPr>
              <a:t> </a:t>
            </a:r>
            <a:r>
              <a:rPr dirty="0" sz="3000" spc="70">
                <a:latin typeface="Arial MT"/>
                <a:cs typeface="Arial MT"/>
              </a:rPr>
              <a:t>performonce</a:t>
            </a:r>
            <a:r>
              <a:rPr dirty="0" sz="3000" spc="175">
                <a:latin typeface="Arial MT"/>
                <a:cs typeface="Arial MT"/>
              </a:rPr>
              <a:t> </a:t>
            </a:r>
            <a:r>
              <a:rPr dirty="0" sz="3000">
                <a:latin typeface="Arial MT"/>
                <a:cs typeface="Arial MT"/>
              </a:rPr>
              <a:t>of</a:t>
            </a:r>
            <a:r>
              <a:rPr dirty="0" sz="3000" spc="85">
                <a:latin typeface="Arial MT"/>
                <a:cs typeface="Arial MT"/>
              </a:rPr>
              <a:t> </a:t>
            </a:r>
            <a:r>
              <a:rPr dirty="0" sz="3000" spc="50">
                <a:latin typeface="Arial MT"/>
                <a:cs typeface="Arial MT"/>
              </a:rPr>
              <a:t>the </a:t>
            </a:r>
            <a:r>
              <a:rPr dirty="0" sz="3000">
                <a:latin typeface="Arial MT"/>
                <a:cs typeface="Arial MT"/>
              </a:rPr>
              <a:t>selected</a:t>
            </a:r>
            <a:r>
              <a:rPr dirty="0" sz="3000" spc="65">
                <a:latin typeface="Arial MT"/>
                <a:cs typeface="Arial MT"/>
              </a:rPr>
              <a:t> </a:t>
            </a:r>
            <a:r>
              <a:rPr dirty="0" sz="3000" spc="-484">
                <a:latin typeface="Arial MT"/>
                <a:cs typeface="Arial MT"/>
              </a:rPr>
              <a:t>ETFS</a:t>
            </a:r>
            <a:r>
              <a:rPr dirty="0" sz="3000" spc="254">
                <a:latin typeface="Arial MT"/>
                <a:cs typeface="Arial MT"/>
              </a:rPr>
              <a:t> </a:t>
            </a:r>
            <a:r>
              <a:rPr dirty="0" sz="3000" spc="65">
                <a:latin typeface="Arial MT"/>
                <a:cs typeface="Arial MT"/>
              </a:rPr>
              <a:t>storting</a:t>
            </a:r>
            <a:r>
              <a:rPr dirty="0" sz="3000" spc="270">
                <a:latin typeface="Arial MT"/>
                <a:cs typeface="Arial MT"/>
              </a:rPr>
              <a:t> </a:t>
            </a:r>
            <a:r>
              <a:rPr dirty="0" sz="3000" spc="-295">
                <a:latin typeface="Arial MT"/>
                <a:cs typeface="Arial MT"/>
              </a:rPr>
              <a:t>2017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85179" y="5456428"/>
            <a:ext cx="1177925" cy="1266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305">
              <a:lnSpc>
                <a:spcPct val="100000"/>
              </a:lnSpc>
              <a:spcBef>
                <a:spcPts val="100"/>
              </a:spcBef>
            </a:pPr>
            <a:r>
              <a:rPr dirty="0" sz="3400" spc="-95">
                <a:solidFill>
                  <a:srgbClr val="333333"/>
                </a:solidFill>
                <a:latin typeface="Times New Roman"/>
                <a:cs typeface="Times New Roman"/>
              </a:rPr>
              <a:t>Theme</a:t>
            </a:r>
            <a:endParaRPr sz="3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50"/>
              </a:spcBef>
            </a:pPr>
            <a:r>
              <a:rPr dirty="0" baseline="1028" sz="4050" spc="-15">
                <a:solidFill>
                  <a:srgbClr val="333333"/>
                </a:solidFill>
                <a:latin typeface="Arial MT"/>
                <a:cs typeface="Arial MT"/>
              </a:rPr>
              <a:t>F</a:t>
            </a:r>
            <a:r>
              <a:rPr dirty="0" sz="2700" spc="-10">
                <a:solidFill>
                  <a:srgbClr val="333333"/>
                </a:solidFill>
                <a:latin typeface="Arial MT"/>
                <a:cs typeface="Arial MT"/>
              </a:rPr>
              <a:t>U</a:t>
            </a:r>
            <a:r>
              <a:rPr dirty="0" baseline="1028" sz="4050" spc="-15">
                <a:solidFill>
                  <a:srgbClr val="333333"/>
                </a:solidFill>
                <a:latin typeface="Arial MT"/>
                <a:cs typeface="Arial MT"/>
              </a:rPr>
              <a:t>M($)</a:t>
            </a:r>
            <a:endParaRPr baseline="1028" sz="405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342874" y="5597337"/>
            <a:ext cx="2964815" cy="271208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13335" marR="5080" indent="635">
              <a:lnSpc>
                <a:spcPct val="108500"/>
              </a:lnSpc>
              <a:spcBef>
                <a:spcPts val="225"/>
              </a:spcBef>
            </a:pPr>
            <a:r>
              <a:rPr dirty="0" sz="1900" spc="-65">
                <a:solidFill>
                  <a:srgbClr val="313131"/>
                </a:solidFill>
                <a:latin typeface="Arial MT"/>
                <a:cs typeface="Arial MT"/>
              </a:rPr>
              <a:t>Sustainable</a:t>
            </a:r>
            <a:r>
              <a:rPr dirty="0" sz="1900" spc="-4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 sz="1900" spc="-10">
                <a:solidFill>
                  <a:srgbClr val="313131"/>
                </a:solidFill>
                <a:latin typeface="Arial MT"/>
                <a:cs typeface="Arial MT"/>
              </a:rPr>
              <a:t>Leaders </a:t>
            </a:r>
            <a:r>
              <a:rPr dirty="0" sz="2100" spc="-45">
                <a:solidFill>
                  <a:srgbClr val="333333"/>
                </a:solidFill>
                <a:latin typeface="Arial MT"/>
                <a:cs typeface="Arial MT"/>
              </a:rPr>
              <a:t>Australian</a:t>
            </a:r>
            <a:r>
              <a:rPr dirty="0" sz="2100" spc="-3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2100" spc="-90">
                <a:solidFill>
                  <a:srgbClr val="333333"/>
                </a:solidFill>
                <a:latin typeface="Arial MT"/>
                <a:cs typeface="Arial MT"/>
              </a:rPr>
              <a:t>Dividend</a:t>
            </a:r>
            <a:r>
              <a:rPr dirty="0" sz="2100" spc="-6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2100" spc="-100">
                <a:solidFill>
                  <a:srgbClr val="333333"/>
                </a:solidFill>
                <a:latin typeface="Arial MT"/>
                <a:cs typeface="Arial MT"/>
              </a:rPr>
              <a:t>Stocks </a:t>
            </a:r>
            <a:r>
              <a:rPr dirty="0" sz="2050" spc="-25">
                <a:solidFill>
                  <a:srgbClr val="333333"/>
                </a:solidFill>
                <a:latin typeface="Arial MT"/>
                <a:cs typeface="Arial MT"/>
              </a:rPr>
              <a:t>Australian</a:t>
            </a:r>
            <a:r>
              <a:rPr dirty="0" sz="2050" spc="-9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2050" spc="-145">
                <a:solidFill>
                  <a:srgbClr val="333333"/>
                </a:solidFill>
                <a:latin typeface="Arial MT"/>
                <a:cs typeface="Arial MT"/>
              </a:rPr>
              <a:t>Top</a:t>
            </a:r>
            <a:r>
              <a:rPr dirty="0" sz="2050" spc="-2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2050" spc="-60">
                <a:solidFill>
                  <a:srgbClr val="333333"/>
                </a:solidFill>
                <a:latin typeface="Arial MT"/>
                <a:cs typeface="Arial MT"/>
              </a:rPr>
              <a:t>200</a:t>
            </a:r>
            <a:r>
              <a:rPr dirty="0" sz="2050" spc="-6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2050" spc="-10">
                <a:solidFill>
                  <a:srgbClr val="333333"/>
                </a:solidFill>
                <a:latin typeface="Arial MT"/>
                <a:cs typeface="Arial MT"/>
              </a:rPr>
              <a:t>Stocks </a:t>
            </a:r>
            <a:r>
              <a:rPr dirty="0" sz="2100" spc="-105">
                <a:solidFill>
                  <a:srgbClr val="333333"/>
                </a:solidFill>
                <a:latin typeface="Arial MT"/>
                <a:cs typeface="Arial MT"/>
              </a:rPr>
              <a:t>Emerging</a:t>
            </a:r>
            <a:r>
              <a:rPr dirty="0" sz="2100" spc="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2100" spc="-10">
                <a:solidFill>
                  <a:srgbClr val="333333"/>
                </a:solidFill>
                <a:latin typeface="Arial MT"/>
                <a:cs typeface="Arial MT"/>
              </a:rPr>
              <a:t>Markets</a:t>
            </a:r>
            <a:endParaRPr sz="2100">
              <a:latin typeface="Arial MT"/>
              <a:cs typeface="Arial MT"/>
            </a:endParaRPr>
          </a:p>
          <a:p>
            <a:pPr marL="12700" marR="737870" indent="7620">
              <a:lnSpc>
                <a:spcPct val="102899"/>
              </a:lnSpc>
              <a:spcBef>
                <a:spcPts val="75"/>
              </a:spcBef>
            </a:pPr>
            <a:r>
              <a:rPr dirty="0" sz="2050" spc="-110">
                <a:solidFill>
                  <a:srgbClr val="343434"/>
                </a:solidFill>
                <a:latin typeface="Arial MT"/>
                <a:cs typeface="Arial MT"/>
              </a:rPr>
              <a:t>Global</a:t>
            </a:r>
            <a:r>
              <a:rPr dirty="0" sz="2050" spc="-90">
                <a:solidFill>
                  <a:srgbClr val="343434"/>
                </a:solidFill>
                <a:latin typeface="Arial MT"/>
                <a:cs typeface="Arial MT"/>
              </a:rPr>
              <a:t> </a:t>
            </a:r>
            <a:r>
              <a:rPr dirty="0" sz="2050">
                <a:solidFill>
                  <a:srgbClr val="333333"/>
                </a:solidFill>
                <a:latin typeface="Arial MT"/>
                <a:cs typeface="Arial MT"/>
              </a:rPr>
              <a:t>100</a:t>
            </a:r>
            <a:r>
              <a:rPr dirty="0" sz="2050" spc="-8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2050" spc="-10">
                <a:solidFill>
                  <a:srgbClr val="333333"/>
                </a:solidFill>
                <a:latin typeface="Arial MT"/>
                <a:cs typeface="Arial MT"/>
              </a:rPr>
              <a:t>Stocks </a:t>
            </a:r>
            <a:r>
              <a:rPr dirty="0" sz="2150" spc="-120">
                <a:solidFill>
                  <a:srgbClr val="333333"/>
                </a:solidFill>
                <a:latin typeface="Arial MT"/>
                <a:cs typeface="Arial MT"/>
              </a:rPr>
              <a:t>Healthcare</a:t>
            </a:r>
            <a:r>
              <a:rPr dirty="0" sz="2150" spc="3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2150" spc="-10">
                <a:solidFill>
                  <a:srgbClr val="333333"/>
                </a:solidFill>
                <a:latin typeface="Arial MT"/>
                <a:cs typeface="Arial MT"/>
              </a:rPr>
              <a:t>Stocks </a:t>
            </a:r>
            <a:r>
              <a:rPr dirty="0" sz="2050" spc="-85">
                <a:solidFill>
                  <a:srgbClr val="333333"/>
                </a:solidFill>
                <a:latin typeface="Arial MT"/>
                <a:cs typeface="Arial MT"/>
              </a:rPr>
              <a:t>SustainablR</a:t>
            </a:r>
            <a:r>
              <a:rPr dirty="0" sz="2050" spc="-5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2050" spc="-105">
                <a:solidFill>
                  <a:srgbClr val="333333"/>
                </a:solidFill>
                <a:latin typeface="Arial MT"/>
                <a:cs typeface="Arial MT"/>
              </a:rPr>
              <a:t>Leaders </a:t>
            </a:r>
            <a:r>
              <a:rPr dirty="0" sz="2150" spc="-240">
                <a:solidFill>
                  <a:srgbClr val="333333"/>
                </a:solidFill>
                <a:latin typeface="Arial MT"/>
                <a:cs typeface="Arial MT"/>
              </a:rPr>
              <a:t>Tech</a:t>
            </a:r>
            <a:r>
              <a:rPr dirty="0" sz="2150" spc="-6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2150" spc="-10">
                <a:solidFill>
                  <a:srgbClr val="333333"/>
                </a:solidFill>
                <a:latin typeface="Arial MT"/>
                <a:cs typeface="Arial MT"/>
              </a:rPr>
              <a:t>Stocks</a:t>
            </a:r>
            <a:endParaRPr sz="215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966696" y="1108964"/>
            <a:ext cx="6851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75">
                <a:solidFill>
                  <a:srgbClr val="262626"/>
                </a:solidFill>
                <a:latin typeface="Arial MT"/>
                <a:cs typeface="Arial MT"/>
              </a:rPr>
              <a:t>Theme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859534" y="1108964"/>
            <a:ext cx="11906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95">
                <a:solidFill>
                  <a:srgbClr val="383838"/>
                </a:solidFill>
                <a:latin typeface="Arial MT"/>
                <a:cs typeface="Arial MT"/>
              </a:rPr>
              <a:t>Sustainable</a:t>
            </a:r>
            <a:r>
              <a:rPr dirty="0" sz="1200" spc="90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dirty="0" sz="1200" spc="-110">
                <a:solidFill>
                  <a:srgbClr val="2A2A2A"/>
                </a:solidFill>
                <a:latin typeface="Arial MT"/>
                <a:cs typeface="Arial MT"/>
              </a:rPr>
              <a:t>Leaders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953599" y="1484883"/>
            <a:ext cx="63817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0">
                <a:solidFill>
                  <a:srgbClr val="181818"/>
                </a:solidFill>
                <a:latin typeface="Arial MT"/>
                <a:cs typeface="Arial MT"/>
              </a:rPr>
              <a:t>FUM($)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965750" y="3731514"/>
            <a:ext cx="1628775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-260">
                <a:solidFill>
                  <a:srgbClr val="1C1C1C"/>
                </a:solidFill>
                <a:latin typeface="Arial Black"/>
                <a:cs typeface="Arial Black"/>
              </a:rPr>
              <a:t>Transacted</a:t>
            </a:r>
            <a:r>
              <a:rPr dirty="0" sz="1550" spc="75">
                <a:solidFill>
                  <a:srgbClr val="1C1C1C"/>
                </a:solidFill>
                <a:latin typeface="Arial Black"/>
                <a:cs typeface="Arial Black"/>
              </a:rPr>
              <a:t> </a:t>
            </a:r>
            <a:r>
              <a:rPr dirty="0" sz="1550" spc="-285">
                <a:solidFill>
                  <a:srgbClr val="131313"/>
                </a:solidFill>
                <a:latin typeface="Arial Black"/>
                <a:cs typeface="Arial Black"/>
              </a:rPr>
              <a:t>Volume</a:t>
            </a:r>
            <a:endParaRPr sz="1550">
              <a:latin typeface="Arial Black"/>
              <a:cs typeface="Arial Black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0969232" y="3495547"/>
            <a:ext cx="3467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565656"/>
                </a:solidFill>
                <a:latin typeface="Consolas"/>
                <a:cs typeface="Consolas"/>
              </a:rPr>
              <a:t>zO22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1738592" y="3495547"/>
            <a:ext cx="3435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30">
                <a:solidFill>
                  <a:srgbClr val="5B5B5B"/>
                </a:solidFill>
                <a:latin typeface="Consolas"/>
                <a:cs typeface="Consolas"/>
              </a:rPr>
              <a:t>202G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6914747" y="5811520"/>
            <a:ext cx="2099310" cy="605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0504">
              <a:lnSpc>
                <a:spcPct val="100000"/>
              </a:lnSpc>
              <a:spcBef>
                <a:spcPts val="100"/>
              </a:spcBef>
              <a:tabLst>
                <a:tab pos="1008380" algn="l"/>
                <a:tab pos="1772920" algn="l"/>
              </a:tabLst>
            </a:pPr>
            <a:r>
              <a:rPr dirty="0" sz="1300" spc="-20">
                <a:solidFill>
                  <a:srgbClr val="666666"/>
                </a:solidFill>
                <a:latin typeface="Courier New"/>
                <a:cs typeface="Courier New"/>
              </a:rPr>
              <a:t>Z017</a:t>
            </a:r>
            <a:r>
              <a:rPr dirty="0" sz="1300">
                <a:solidFill>
                  <a:srgbClr val="666666"/>
                </a:solidFill>
                <a:latin typeface="Courier New"/>
                <a:cs typeface="Courier New"/>
              </a:rPr>
              <a:t>	</a:t>
            </a:r>
            <a:r>
              <a:rPr dirty="0" sz="1300" spc="-20">
                <a:solidFill>
                  <a:srgbClr val="626262"/>
                </a:solidFill>
                <a:latin typeface="Courier New"/>
                <a:cs typeface="Courier New"/>
              </a:rPr>
              <a:t>2JI8</a:t>
            </a:r>
            <a:r>
              <a:rPr dirty="0" sz="1300">
                <a:solidFill>
                  <a:srgbClr val="626262"/>
                </a:solidFill>
                <a:latin typeface="Courier New"/>
                <a:cs typeface="Courier New"/>
              </a:rPr>
              <a:t>	</a:t>
            </a:r>
            <a:r>
              <a:rPr dirty="0" sz="1300" spc="-145">
                <a:solidFill>
                  <a:srgbClr val="606060"/>
                </a:solidFill>
                <a:latin typeface="Courier New"/>
                <a:cs typeface="Courier New"/>
              </a:rPr>
              <a:t>2Cl9</a:t>
            </a:r>
            <a:endParaRPr sz="13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dirty="0" sz="1450">
                <a:solidFill>
                  <a:srgbClr val="181818"/>
                </a:solidFill>
                <a:latin typeface="Arial MT"/>
                <a:cs typeface="Arial MT"/>
              </a:rPr>
              <a:t>Geographical</a:t>
            </a:r>
            <a:r>
              <a:rPr dirty="0" sz="1450" spc="-6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1450" spc="-10">
                <a:solidFill>
                  <a:srgbClr val="1A1A1A"/>
                </a:solidFill>
                <a:latin typeface="Arial MT"/>
                <a:cs typeface="Arial MT"/>
              </a:rPr>
              <a:t>Location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9443649" y="5811520"/>
            <a:ext cx="35433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14">
                <a:solidFill>
                  <a:srgbClr val="606060"/>
                </a:solidFill>
                <a:latin typeface="Courier New"/>
                <a:cs typeface="Courier New"/>
              </a:rPr>
              <a:t>2CZ0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0208697" y="5811520"/>
            <a:ext cx="35433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14">
                <a:solidFill>
                  <a:srgbClr val="626262"/>
                </a:solidFill>
                <a:latin typeface="Courier New"/>
                <a:cs typeface="Courier New"/>
              </a:rPr>
              <a:t>2021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0976794" y="5811520"/>
            <a:ext cx="35433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14">
                <a:solidFill>
                  <a:srgbClr val="606060"/>
                </a:solidFill>
                <a:latin typeface="Courier New"/>
                <a:cs typeface="Courier New"/>
              </a:rPr>
              <a:t>20?2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1750985" y="5811520"/>
            <a:ext cx="34290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45">
                <a:solidFill>
                  <a:srgbClr val="5E5E5E"/>
                </a:solidFill>
                <a:latin typeface="Courier New"/>
                <a:cs typeface="Courier New"/>
              </a:rPr>
              <a:t>2023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1430075" y="8030971"/>
            <a:ext cx="8229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45">
                <a:solidFill>
                  <a:srgbClr val="0E0E0E"/>
                </a:solidFill>
                <a:latin typeface="Arial MT"/>
                <a:cs typeface="Arial MT"/>
              </a:rPr>
              <a:t>Needs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2445958" y="1472945"/>
            <a:ext cx="1362710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-125">
                <a:solidFill>
                  <a:srgbClr val="1C1C1C"/>
                </a:solidFill>
                <a:latin typeface="Arial MT"/>
                <a:cs typeface="Arial MT"/>
              </a:rPr>
              <a:t>Top</a:t>
            </a:r>
            <a:r>
              <a:rPr dirty="0" sz="1550" spc="-17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1550">
                <a:solidFill>
                  <a:srgbClr val="111111"/>
                </a:solidFill>
                <a:latin typeface="Arial MT"/>
                <a:cs typeface="Arial MT"/>
              </a:rPr>
              <a:t>10</a:t>
            </a:r>
            <a:r>
              <a:rPr dirty="0" sz="1550" spc="-45">
                <a:solidFill>
                  <a:srgbClr val="111111"/>
                </a:solidFill>
                <a:latin typeface="Arial MT"/>
                <a:cs typeface="Arial MT"/>
              </a:rPr>
              <a:t> </a:t>
            </a:r>
            <a:r>
              <a:rPr dirty="0" sz="1550" spc="-25">
                <a:solidFill>
                  <a:srgbClr val="1A1A1A"/>
                </a:solidFill>
                <a:latin typeface="Arial MT"/>
                <a:cs typeface="Arial MT"/>
              </a:rPr>
              <a:t>Holdings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2968833" y="2515869"/>
            <a:ext cx="1290955" cy="1634489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15240" marR="5080" indent="51435">
              <a:lnSpc>
                <a:spcPct val="133000"/>
              </a:lnSpc>
              <a:spcBef>
                <a:spcPts val="40"/>
              </a:spcBef>
            </a:pPr>
            <a:r>
              <a:rPr dirty="0" sz="1150">
                <a:solidFill>
                  <a:srgbClr val="646464"/>
                </a:solidFill>
                <a:latin typeface="Arial MT"/>
                <a:cs typeface="Arial MT"/>
              </a:rPr>
              <a:t>inicc</a:t>
            </a:r>
            <a:r>
              <a:rPr dirty="0" sz="1150" spc="125">
                <a:solidFill>
                  <a:srgbClr val="646464"/>
                </a:solidFill>
                <a:latin typeface="Arial MT"/>
                <a:cs typeface="Arial MT"/>
              </a:rPr>
              <a:t> </a:t>
            </a:r>
            <a:r>
              <a:rPr dirty="0" sz="1150">
                <a:solidFill>
                  <a:srgbClr val="595959"/>
                </a:solidFill>
                <a:latin typeface="Arial MT"/>
                <a:cs typeface="Arial MT"/>
              </a:rPr>
              <a:t>Coprt</a:t>
            </a:r>
            <a:r>
              <a:rPr dirty="0" sz="1150" spc="65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dirty="0" sz="1150" spc="-130">
                <a:solidFill>
                  <a:srgbClr val="6B6B6B"/>
                </a:solidFill>
                <a:latin typeface="Arial MT"/>
                <a:cs typeface="Arial MT"/>
              </a:rPr>
              <a:t>I</a:t>
            </a:r>
            <a:r>
              <a:rPr dirty="0" sz="1150" spc="-155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1150" spc="-50">
                <a:solidFill>
                  <a:srgbClr val="5B5B5B"/>
                </a:solidFill>
                <a:latin typeface="Arial MT"/>
                <a:cs typeface="Arial MT"/>
              </a:rPr>
              <a:t>nc/Thc </a:t>
            </a:r>
            <a:r>
              <a:rPr dirty="0" sz="1150" spc="-25">
                <a:solidFill>
                  <a:srgbClr val="5B5B5B"/>
                </a:solidFill>
                <a:latin typeface="Arial MT"/>
                <a:cs typeface="Arial MT"/>
              </a:rPr>
              <a:t>Toyota</a:t>
            </a:r>
            <a:r>
              <a:rPr dirty="0" sz="1150" spc="50">
                <a:solidFill>
                  <a:srgbClr val="5B5B5B"/>
                </a:solidFill>
                <a:latin typeface="Arial MT"/>
                <a:cs typeface="Arial MT"/>
              </a:rPr>
              <a:t> </a:t>
            </a:r>
            <a:r>
              <a:rPr dirty="0" sz="1150" spc="55">
                <a:solidFill>
                  <a:srgbClr val="6E6E6E"/>
                </a:solidFill>
                <a:latin typeface="Arial MT"/>
                <a:cs typeface="Arial MT"/>
              </a:rPr>
              <a:t>Motrr</a:t>
            </a:r>
            <a:r>
              <a:rPr dirty="0" sz="1150" spc="30">
                <a:solidFill>
                  <a:srgbClr val="6E6E6E"/>
                </a:solidFill>
                <a:latin typeface="Arial MT"/>
                <a:cs typeface="Arial MT"/>
              </a:rPr>
              <a:t> </a:t>
            </a:r>
            <a:r>
              <a:rPr dirty="0" sz="1150" spc="-20">
                <a:solidFill>
                  <a:srgbClr val="646464"/>
                </a:solidFill>
                <a:latin typeface="Arial MT"/>
                <a:cs typeface="Arial MT"/>
              </a:rPr>
              <a:t>Co'p </a:t>
            </a:r>
            <a:r>
              <a:rPr dirty="0" sz="1150">
                <a:solidFill>
                  <a:srgbClr val="6E6E6E"/>
                </a:solidFill>
                <a:latin typeface="Arial MT"/>
                <a:cs typeface="Arial MT"/>
              </a:rPr>
              <a:t>Adcbe</a:t>
            </a:r>
            <a:r>
              <a:rPr dirty="0" sz="1150" spc="140">
                <a:solidFill>
                  <a:srgbClr val="6E6E6E"/>
                </a:solidFill>
                <a:latin typeface="Arial MT"/>
                <a:cs typeface="Arial MT"/>
              </a:rPr>
              <a:t> </a:t>
            </a:r>
            <a:r>
              <a:rPr dirty="0" sz="1150" spc="-25">
                <a:solidFill>
                  <a:srgbClr val="777777"/>
                </a:solidFill>
                <a:latin typeface="Arial MT"/>
                <a:cs typeface="Arial MT"/>
              </a:rPr>
              <a:t>nr</a:t>
            </a:r>
            <a:endParaRPr sz="1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dirty="0" sz="1050" spc="-45">
                <a:solidFill>
                  <a:srgbClr val="626262"/>
                </a:solidFill>
                <a:latin typeface="Arial MT"/>
                <a:cs typeface="Arial MT"/>
              </a:rPr>
              <a:t>SaIe</a:t>
            </a:r>
            <a:r>
              <a:rPr dirty="0" sz="1050" spc="-155">
                <a:solidFill>
                  <a:srgbClr val="626262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606060"/>
                </a:solidFill>
                <a:latin typeface="Arial MT"/>
                <a:cs typeface="Arial MT"/>
              </a:rPr>
              <a:t>sly</a:t>
            </a:r>
            <a:r>
              <a:rPr dirty="0" sz="1050" spc="-15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dirty="0" sz="1050" spc="-10">
                <a:solidFill>
                  <a:srgbClr val="646464"/>
                </a:solidFill>
                <a:latin typeface="Arial MT"/>
                <a:cs typeface="Arial MT"/>
              </a:rPr>
              <a:t>rr.e</a:t>
            </a:r>
            <a:r>
              <a:rPr dirty="0" sz="1050" spc="-25">
                <a:solidFill>
                  <a:srgbClr val="646464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666666"/>
                </a:solidFill>
                <a:latin typeface="Arial MT"/>
                <a:cs typeface="Arial MT"/>
              </a:rPr>
              <a:t>I</a:t>
            </a:r>
            <a:r>
              <a:rPr dirty="0" sz="1050" spc="-25">
                <a:solidFill>
                  <a:srgbClr val="858585"/>
                </a:solidFill>
                <a:latin typeface="Arial MT"/>
                <a:cs typeface="Arial MT"/>
              </a:rPr>
              <a:t>n</a:t>
            </a:r>
            <a:r>
              <a:rPr dirty="0" sz="1050" spc="-25">
                <a:solidFill>
                  <a:srgbClr val="707070"/>
                </a:solidFill>
                <a:latin typeface="Arial MT"/>
                <a:cs typeface="Arial MT"/>
              </a:rPr>
              <a:t>c</a:t>
            </a:r>
            <a:endParaRPr sz="1050">
              <a:latin typeface="Arial MT"/>
              <a:cs typeface="Arial MT"/>
            </a:endParaRPr>
          </a:p>
          <a:p>
            <a:pPr marL="13970">
              <a:lnSpc>
                <a:spcPct val="100000"/>
              </a:lnSpc>
              <a:spcBef>
                <a:spcPts val="540"/>
              </a:spcBef>
            </a:pPr>
            <a:r>
              <a:rPr dirty="0" sz="1100" spc="-10" i="1">
                <a:solidFill>
                  <a:srgbClr val="707070"/>
                </a:solidFill>
                <a:latin typeface="Arial"/>
                <a:cs typeface="Arial"/>
              </a:rPr>
              <a:t>i\s</a:t>
            </a:r>
            <a:r>
              <a:rPr dirty="0" sz="1100" spc="-140" i="1">
                <a:solidFill>
                  <a:srgbClr val="707070"/>
                </a:solidFill>
                <a:latin typeface="Arial"/>
                <a:cs typeface="Arial"/>
              </a:rPr>
              <a:t> </a:t>
            </a:r>
            <a:r>
              <a:rPr dirty="0" sz="1100" spc="-10" i="1">
                <a:solidFill>
                  <a:srgbClr val="6E6E6E"/>
                </a:solidFill>
                <a:latin typeface="Arial"/>
                <a:cs typeface="Arial"/>
              </a:rPr>
              <a:t>a’\</a:t>
            </a:r>
            <a:r>
              <a:rPr dirty="0" sz="1100" spc="-20" i="1">
                <a:solidFill>
                  <a:srgbClr val="6E6E6E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7B7B7B"/>
                </a:solidFill>
                <a:latin typeface="Arial MT"/>
                <a:cs typeface="Arial MT"/>
              </a:rPr>
              <a:t>I</a:t>
            </a:r>
            <a:r>
              <a:rPr dirty="0" sz="1100" spc="-55">
                <a:solidFill>
                  <a:srgbClr val="7B7B7B"/>
                </a:solidFill>
                <a:latin typeface="Arial MT"/>
                <a:cs typeface="Arial MT"/>
              </a:rPr>
              <a:t> </a:t>
            </a:r>
            <a:r>
              <a:rPr dirty="0" sz="1100" spc="-204">
                <a:solidFill>
                  <a:srgbClr val="6B6B6B"/>
                </a:solidFill>
                <a:latin typeface="Arial MT"/>
                <a:cs typeface="Arial MT"/>
              </a:rPr>
              <a:t>Vol</a:t>
            </a:r>
            <a:r>
              <a:rPr dirty="0" sz="1100" spc="-95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1100" spc="60">
                <a:solidFill>
                  <a:srgbClr val="6E6E6E"/>
                </a:solidFill>
                <a:latin typeface="Arial MT"/>
                <a:cs typeface="Arial MT"/>
              </a:rPr>
              <a:t>Jirg</a:t>
            </a:r>
            <a:r>
              <a:rPr dirty="0" sz="1100" spc="-40">
                <a:solidFill>
                  <a:srgbClr val="6E6E6E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525252"/>
                </a:solidFill>
                <a:latin typeface="Arial MT"/>
                <a:cs typeface="Arial MT"/>
              </a:rPr>
              <a:t>N</a:t>
            </a:r>
            <a:r>
              <a:rPr dirty="0" sz="1100" spc="114">
                <a:solidFill>
                  <a:srgbClr val="525252"/>
                </a:solidFill>
                <a:latin typeface="Arial MT"/>
                <a:cs typeface="Arial MT"/>
              </a:rPr>
              <a:t> </a:t>
            </a:r>
            <a:r>
              <a:rPr dirty="0" sz="1100" spc="-50">
                <a:solidFill>
                  <a:srgbClr val="525252"/>
                </a:solidFill>
                <a:latin typeface="Arial MT"/>
                <a:cs typeface="Arial MT"/>
              </a:rPr>
              <a:t>'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1050" spc="-135">
                <a:solidFill>
                  <a:srgbClr val="606060"/>
                </a:solidFill>
                <a:latin typeface="Arial MT"/>
                <a:cs typeface="Arial MT"/>
              </a:rPr>
              <a:t>Sure</a:t>
            </a:r>
            <a:r>
              <a:rPr dirty="0" sz="1050" spc="-120">
                <a:solidFill>
                  <a:srgbClr val="606060"/>
                </a:solidFill>
                <a:latin typeface="Arial MT"/>
                <a:cs typeface="Arial MT"/>
              </a:rPr>
              <a:t> </a:t>
            </a:r>
            <a:r>
              <a:rPr dirty="0" sz="1050" spc="-195">
                <a:solidFill>
                  <a:srgbClr val="6B6B6B"/>
                </a:solidFill>
                <a:latin typeface="Arial MT"/>
                <a:cs typeface="Arial MT"/>
              </a:rPr>
              <a:t>c</a:t>
            </a:r>
            <a:r>
              <a:rPr dirty="0" sz="1050" spc="-120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727272"/>
                </a:solidFill>
                <a:latin typeface="Arial MT"/>
                <a:cs typeface="Arial MT"/>
              </a:rPr>
              <a:t>o</a:t>
            </a:r>
            <a:r>
              <a:rPr dirty="0" sz="1050" spc="125">
                <a:solidFill>
                  <a:srgbClr val="727272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626262"/>
                </a:solidFill>
                <a:latin typeface="Arial MT"/>
                <a:cs typeface="Arial MT"/>
              </a:rPr>
              <a:t>p</a:t>
            </a:r>
            <a:r>
              <a:rPr dirty="0" sz="1050" spc="-25">
                <a:solidFill>
                  <a:srgbClr val="626262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6B6B6B"/>
                </a:solidFill>
                <a:latin typeface="Arial MT"/>
                <a:cs typeface="Arial MT"/>
              </a:rPr>
              <a:t>G</a:t>
            </a:r>
            <a:r>
              <a:rPr dirty="0" sz="1050" spc="195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1050" spc="-65">
                <a:solidFill>
                  <a:srgbClr val="6B6B6B"/>
                </a:solidFill>
                <a:latin typeface="Arial MT"/>
                <a:cs typeface="Arial MT"/>
              </a:rPr>
              <a:t>c</a:t>
            </a:r>
            <a:r>
              <a:rPr dirty="0" sz="1050" spc="-165">
                <a:solidFill>
                  <a:srgbClr val="6B6B6B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646464"/>
                </a:solidFill>
                <a:latin typeface="Arial MT"/>
                <a:cs typeface="Arial MT"/>
              </a:rPr>
              <a:t>u</a:t>
            </a:r>
            <a:r>
              <a:rPr dirty="0" sz="1050">
                <a:solidFill>
                  <a:srgbClr val="676767"/>
                </a:solidFill>
                <a:latin typeface="Arial MT"/>
                <a:cs typeface="Arial MT"/>
              </a:rPr>
              <a:t>p</a:t>
            </a:r>
            <a:r>
              <a:rPr dirty="0" sz="1050" spc="20">
                <a:solidFill>
                  <a:srgbClr val="676767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606060"/>
                </a:solidFill>
                <a:latin typeface="Arial MT"/>
                <a:cs typeface="Arial MT"/>
              </a:rPr>
              <a:t>Led</a:t>
            </a:r>
            <a:endParaRPr sz="1050">
              <a:latin typeface="Arial MT"/>
              <a:cs typeface="Arial MT"/>
            </a:endParaRPr>
          </a:p>
          <a:p>
            <a:pPr marL="31115">
              <a:lnSpc>
                <a:spcPct val="100000"/>
              </a:lnSpc>
              <a:spcBef>
                <a:spcPts val="635"/>
              </a:spcBef>
            </a:pPr>
            <a:r>
              <a:rPr dirty="0" sz="1000" spc="-80">
                <a:solidFill>
                  <a:srgbClr val="5B5B5B"/>
                </a:solidFill>
                <a:latin typeface="Arial MT"/>
                <a:cs typeface="Arial MT"/>
              </a:rPr>
              <a:t>I</a:t>
            </a:r>
            <a:r>
              <a:rPr dirty="0" sz="1000" spc="-65">
                <a:solidFill>
                  <a:srgbClr val="5B5B5B"/>
                </a:solidFill>
                <a:latin typeface="Arial MT"/>
                <a:cs typeface="Arial MT"/>
              </a:rPr>
              <a:t> </a:t>
            </a:r>
            <a:r>
              <a:rPr dirty="0" sz="1000" spc="-35">
                <a:solidFill>
                  <a:srgbClr val="6B6B6B"/>
                </a:solidFill>
                <a:latin typeface="Arial MT"/>
                <a:cs typeface="Arial MT"/>
              </a:rPr>
              <a:t>‹*.</a:t>
            </a:r>
            <a:r>
              <a:rPr dirty="0" sz="1000" spc="-35">
                <a:solidFill>
                  <a:srgbClr val="646464"/>
                </a:solidFill>
                <a:latin typeface="Arial MT"/>
                <a:cs typeface="Arial MT"/>
              </a:rPr>
              <a:t>r›t</a:t>
            </a:r>
            <a:r>
              <a:rPr dirty="0" sz="1000" spc="-140">
                <a:solidFill>
                  <a:srgbClr val="646464"/>
                </a:solidFill>
                <a:latin typeface="Arial MT"/>
                <a:cs typeface="Arial MT"/>
              </a:rPr>
              <a:t> </a:t>
            </a:r>
            <a:r>
              <a:rPr dirty="0" sz="1000">
                <a:solidFill>
                  <a:srgbClr val="6E6E6E"/>
                </a:solidFill>
                <a:latin typeface="Arial MT"/>
                <a:cs typeface="Arial MT"/>
              </a:rPr>
              <a:t>ra</a:t>
            </a:r>
            <a:r>
              <a:rPr dirty="0" sz="1000" spc="120">
                <a:solidFill>
                  <a:srgbClr val="6E6E6E"/>
                </a:solidFill>
                <a:latin typeface="Arial MT"/>
                <a:cs typeface="Arial MT"/>
              </a:rPr>
              <a:t> </a:t>
            </a:r>
            <a:r>
              <a:rPr dirty="0" sz="1000" spc="-45">
                <a:solidFill>
                  <a:srgbClr val="646464"/>
                </a:solidFill>
                <a:latin typeface="Arial MT"/>
                <a:cs typeface="Arial MT"/>
              </a:rPr>
              <a:t>LJ</a:t>
            </a:r>
            <a:r>
              <a:rPr dirty="0" sz="1000" spc="-45">
                <a:solidFill>
                  <a:srgbClr val="626262"/>
                </a:solidFill>
                <a:latin typeface="Arial MT"/>
                <a:cs typeface="Arial MT"/>
              </a:rPr>
              <a:t>rr›fJ[›</a:t>
            </a:r>
            <a:r>
              <a:rPr dirty="0" sz="1000" spc="65">
                <a:solidFill>
                  <a:srgbClr val="626262"/>
                </a:solidFill>
                <a:latin typeface="Arial MT"/>
                <a:cs typeface="Arial MT"/>
              </a:rPr>
              <a:t> </a:t>
            </a:r>
            <a:r>
              <a:rPr dirty="0" sz="1000" spc="-20">
                <a:solidFill>
                  <a:srgbClr val="606060"/>
                </a:solidFill>
                <a:latin typeface="Arial MT"/>
                <a:cs typeface="Arial MT"/>
              </a:rPr>
              <a:t>Lt‹J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2967551" y="4419346"/>
            <a:ext cx="806450" cy="200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" spc="-70">
                <a:solidFill>
                  <a:srgbClr val="6D6D6D"/>
                </a:solidFill>
                <a:latin typeface="Arial MT"/>
                <a:cs typeface="Arial MT"/>
              </a:rPr>
              <a:t>Ccchle</a:t>
            </a:r>
            <a:r>
              <a:rPr dirty="0" sz="1150" spc="-114">
                <a:solidFill>
                  <a:srgbClr val="6D6D6D"/>
                </a:solidFill>
                <a:latin typeface="Arial MT"/>
                <a:cs typeface="Arial MT"/>
              </a:rPr>
              <a:t> </a:t>
            </a:r>
            <a:r>
              <a:rPr dirty="0" sz="1150" spc="-155">
                <a:solidFill>
                  <a:srgbClr val="646464"/>
                </a:solidFill>
                <a:latin typeface="Arial MT"/>
                <a:cs typeface="Arial MT"/>
              </a:rPr>
              <a:t>z•°</a:t>
            </a:r>
            <a:r>
              <a:rPr dirty="0" sz="1150" spc="-5">
                <a:solidFill>
                  <a:srgbClr val="646464"/>
                </a:solidFill>
                <a:latin typeface="Arial MT"/>
                <a:cs typeface="Arial MT"/>
              </a:rPr>
              <a:t> </a:t>
            </a:r>
            <a:r>
              <a:rPr dirty="0" sz="1150" spc="-25">
                <a:solidFill>
                  <a:srgbClr val="6B6B6B"/>
                </a:solidFill>
                <a:latin typeface="Arial MT"/>
                <a:cs typeface="Arial MT"/>
              </a:rPr>
              <a:t>Ltd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2967258" y="5812535"/>
            <a:ext cx="125857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90">
                <a:solidFill>
                  <a:srgbClr val="646464"/>
                </a:solidFill>
                <a:latin typeface="Consolas"/>
                <a:cs typeface="Consolas"/>
              </a:rPr>
              <a:t>Sonic</a:t>
            </a:r>
            <a:r>
              <a:rPr dirty="0" sz="1100" spc="-170">
                <a:solidFill>
                  <a:srgbClr val="646464"/>
                </a:solidFill>
                <a:latin typeface="Consolas"/>
                <a:cs typeface="Consolas"/>
              </a:rPr>
              <a:t> </a:t>
            </a:r>
            <a:r>
              <a:rPr dirty="0" sz="1100" spc="-85">
                <a:solidFill>
                  <a:srgbClr val="626262"/>
                </a:solidFill>
                <a:latin typeface="Consolas"/>
                <a:cs typeface="Consolas"/>
              </a:rPr>
              <a:t>Hcaltncaro</a:t>
            </a:r>
            <a:r>
              <a:rPr dirty="0" sz="1100" spc="-215">
                <a:solidFill>
                  <a:srgbClr val="626262"/>
                </a:solidFill>
                <a:latin typeface="Consolas"/>
                <a:cs typeface="Consolas"/>
              </a:rPr>
              <a:t> </a:t>
            </a:r>
            <a:r>
              <a:rPr dirty="0" sz="1100" spc="-25">
                <a:solidFill>
                  <a:srgbClr val="595959"/>
                </a:solidFill>
                <a:latin typeface="Consolas"/>
                <a:cs typeface="Consolas"/>
              </a:rPr>
              <a:t>LU</a:t>
            </a:r>
            <a:endParaRPr sz="1100">
              <a:latin typeface="Consolas"/>
              <a:cs typeface="Consolas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2452449" y="6138926"/>
            <a:ext cx="144589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315">
                <a:solidFill>
                  <a:srgbClr val="181818"/>
                </a:solidFill>
                <a:latin typeface="Arial Black"/>
                <a:cs typeface="Arial Black"/>
              </a:rPr>
              <a:t>Sector</a:t>
            </a:r>
            <a:r>
              <a:rPr dirty="0" sz="1650" spc="-15">
                <a:solidFill>
                  <a:srgbClr val="181818"/>
                </a:solidFill>
                <a:latin typeface="Arial Black"/>
                <a:cs typeface="Arial Black"/>
              </a:rPr>
              <a:t> </a:t>
            </a:r>
            <a:r>
              <a:rPr dirty="0" sz="1650" spc="-295">
                <a:solidFill>
                  <a:srgbClr val="111111"/>
                </a:solidFill>
                <a:latin typeface="Arial Black"/>
                <a:cs typeface="Arial Black"/>
              </a:rPr>
              <a:t>Allocation</a:t>
            </a:r>
            <a:endParaRPr sz="1650">
              <a:latin typeface="Arial Black"/>
              <a:cs typeface="Arial Black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2544834" y="6662419"/>
            <a:ext cx="784225" cy="570230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12700" marR="5080" indent="3810">
              <a:lnSpc>
                <a:spcPct val="105400"/>
              </a:lnSpc>
              <a:spcBef>
                <a:spcPts val="20"/>
              </a:spcBef>
            </a:pPr>
            <a:r>
              <a:rPr dirty="0" sz="1200" spc="-10">
                <a:solidFill>
                  <a:srgbClr val="5E8EA8"/>
                </a:solidFill>
                <a:latin typeface="Arial MT"/>
                <a:cs typeface="Arial MT"/>
              </a:rPr>
              <a:t>Information </a:t>
            </a:r>
            <a:r>
              <a:rPr dirty="0" sz="1100" spc="-10">
                <a:solidFill>
                  <a:srgbClr val="54829A"/>
                </a:solidFill>
                <a:latin typeface="Arial MT"/>
                <a:cs typeface="Arial MT"/>
              </a:rPr>
              <a:t>Technology </a:t>
            </a:r>
            <a:r>
              <a:rPr dirty="0" sz="1150" spc="-10">
                <a:solidFill>
                  <a:srgbClr val="5D8EA7"/>
                </a:solidFill>
                <a:latin typeface="Arial MT"/>
                <a:cs typeface="Arial MT"/>
              </a:rPr>
              <a:t>32.40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12541349" y="8424671"/>
            <a:ext cx="776605" cy="374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4F7C93"/>
                </a:solidFill>
                <a:latin typeface="Arial MT"/>
                <a:cs typeface="Arial MT"/>
              </a:rPr>
              <a:t>Health</a:t>
            </a:r>
            <a:r>
              <a:rPr dirty="0" sz="1100" spc="40">
                <a:solidFill>
                  <a:srgbClr val="4F7C93"/>
                </a:solidFill>
                <a:latin typeface="Arial MT"/>
                <a:cs typeface="Arial MT"/>
              </a:rPr>
              <a:t> </a:t>
            </a:r>
            <a:r>
              <a:rPr dirty="0" sz="1100" spc="-20">
                <a:solidFill>
                  <a:srgbClr val="507E95"/>
                </a:solidFill>
                <a:latin typeface="Arial MT"/>
                <a:cs typeface="Arial MT"/>
              </a:rPr>
              <a:t>Care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150" spc="-10">
                <a:solidFill>
                  <a:srgbClr val="5E8EA8"/>
                </a:solidFill>
                <a:latin typeface="Arial MT"/>
                <a:cs typeface="Arial MT"/>
              </a:rPr>
              <a:t>15.60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2541349" y="9177273"/>
            <a:ext cx="1550035" cy="37782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 indent="8255">
              <a:lnSpc>
                <a:spcPct val="100899"/>
              </a:lnSpc>
              <a:spcBef>
                <a:spcPts val="85"/>
              </a:spcBef>
            </a:pPr>
            <a:r>
              <a:rPr dirty="0" sz="1150" spc="-50">
                <a:solidFill>
                  <a:srgbClr val="4D7B91"/>
                </a:solidFill>
                <a:latin typeface="Arial MT"/>
                <a:cs typeface="Arial MT"/>
              </a:rPr>
              <a:t>Consumer</a:t>
            </a:r>
            <a:r>
              <a:rPr dirty="0" sz="1150" spc="-5">
                <a:solidFill>
                  <a:srgbClr val="4D7B91"/>
                </a:solidFill>
                <a:latin typeface="Arial MT"/>
                <a:cs typeface="Arial MT"/>
              </a:rPr>
              <a:t> </a:t>
            </a:r>
            <a:r>
              <a:rPr dirty="0" sz="1150" spc="-10">
                <a:solidFill>
                  <a:srgbClr val="528097"/>
                </a:solidFill>
                <a:latin typeface="Arial MT"/>
                <a:cs typeface="Arial MT"/>
              </a:rPr>
              <a:t>Discretionary </a:t>
            </a:r>
            <a:r>
              <a:rPr dirty="0" sz="1150" spc="-10">
                <a:solidFill>
                  <a:srgbClr val="56839C"/>
                </a:solidFill>
                <a:latin typeface="Arial MT"/>
                <a:cs typeface="Arial MT"/>
              </a:rPr>
              <a:t>14.10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4140929" y="6668769"/>
            <a:ext cx="641985" cy="377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dirty="0" sz="1150" spc="-165">
                <a:solidFill>
                  <a:srgbClr val="54829A"/>
                </a:solidFill>
                <a:latin typeface="Arial Black"/>
                <a:cs typeface="Arial Black"/>
              </a:rPr>
              <a:t>Financials</a:t>
            </a:r>
            <a:endParaRPr sz="11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150" spc="-10">
                <a:solidFill>
                  <a:srgbClr val="54829A"/>
                </a:solidFill>
                <a:latin typeface="Arial MT"/>
                <a:cs typeface="Arial MT"/>
              </a:rPr>
              <a:t>22.50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6411943" y="998982"/>
            <a:ext cx="675005" cy="79375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dirty="0" sz="1550" spc="-25">
                <a:solidFill>
                  <a:srgbClr val="1A1A1A"/>
                </a:solidFill>
                <a:latin typeface="Consolas"/>
                <a:cs typeface="Consolas"/>
              </a:rPr>
              <a:t>ETF</a:t>
            </a:r>
            <a:endParaRPr sz="1550">
              <a:latin typeface="Consolas"/>
              <a:cs typeface="Consolas"/>
            </a:endParaRPr>
          </a:p>
          <a:p>
            <a:pPr marL="271780" marR="5080">
              <a:lnSpc>
                <a:spcPct val="105800"/>
              </a:lnSpc>
              <a:spcBef>
                <a:spcPts val="70"/>
              </a:spcBef>
            </a:pPr>
            <a:r>
              <a:rPr dirty="0" sz="1550" spc="-135">
                <a:solidFill>
                  <a:srgbClr val="111111"/>
                </a:solidFill>
                <a:latin typeface="Arial MT"/>
                <a:cs typeface="Arial MT"/>
              </a:rPr>
              <a:t>ETHI </a:t>
            </a:r>
            <a:r>
              <a:rPr dirty="0" sz="1550" spc="-135">
                <a:solidFill>
                  <a:srgbClr val="1A1A1A"/>
                </a:solidFill>
                <a:latin typeface="Arial MT"/>
                <a:cs typeface="Arial MT"/>
              </a:rPr>
              <a:t>FAIR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5272779" y="6659371"/>
            <a:ext cx="735965" cy="38862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 indent="635">
              <a:lnSpc>
                <a:spcPts val="1420"/>
              </a:lnSpc>
              <a:spcBef>
                <a:spcPts val="160"/>
              </a:spcBef>
            </a:pPr>
            <a:r>
              <a:rPr dirty="0" sz="1200" spc="-235">
                <a:solidFill>
                  <a:srgbClr val="BF793B"/>
                </a:solidFill>
                <a:latin typeface="Arial Black"/>
                <a:cs typeface="Arial Black"/>
              </a:rPr>
              <a:t>Real</a:t>
            </a:r>
            <a:r>
              <a:rPr dirty="0" sz="1200" spc="50">
                <a:solidFill>
                  <a:srgbClr val="BF793B"/>
                </a:solidFill>
                <a:latin typeface="Arial Black"/>
                <a:cs typeface="Arial Black"/>
              </a:rPr>
              <a:t> </a:t>
            </a:r>
            <a:r>
              <a:rPr dirty="0" sz="1200" spc="-204">
                <a:solidFill>
                  <a:srgbClr val="BC793A"/>
                </a:solidFill>
                <a:latin typeface="Arial Black"/>
                <a:cs typeface="Arial Black"/>
              </a:rPr>
              <a:t>Estate</a:t>
            </a:r>
            <a:r>
              <a:rPr dirty="0" sz="1200" spc="-10">
                <a:solidFill>
                  <a:srgbClr val="BC793A"/>
                </a:solidFill>
                <a:latin typeface="Arial Black"/>
                <a:cs typeface="Arial Black"/>
              </a:rPr>
              <a:t> </a:t>
            </a:r>
            <a:r>
              <a:rPr dirty="0" sz="1200" spc="-10">
                <a:solidFill>
                  <a:srgbClr val="BF7C3B"/>
                </a:solidFill>
                <a:latin typeface="Arial Black"/>
                <a:cs typeface="Arial Black"/>
              </a:rPr>
              <a:t>19.50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6238994" y="6659371"/>
            <a:ext cx="43878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35">
              <a:lnSpc>
                <a:spcPct val="100000"/>
              </a:lnSpc>
              <a:spcBef>
                <a:spcPts val="100"/>
              </a:spcBef>
            </a:pPr>
            <a:r>
              <a:rPr dirty="0" sz="1200" spc="-195">
                <a:solidFill>
                  <a:srgbClr val="B57234"/>
                </a:solidFill>
                <a:latin typeface="Arial Black"/>
                <a:cs typeface="Arial Black"/>
              </a:rPr>
              <a:t>Health </a:t>
            </a:r>
            <a:r>
              <a:rPr dirty="0" sz="1200" spc="-20">
                <a:solidFill>
                  <a:srgbClr val="BD793A"/>
                </a:solidFill>
                <a:latin typeface="Arial Black"/>
                <a:cs typeface="Arial Black"/>
              </a:rPr>
              <a:t>Care </a:t>
            </a:r>
            <a:r>
              <a:rPr dirty="0" sz="1200" spc="-85">
                <a:solidFill>
                  <a:srgbClr val="C6803F"/>
                </a:solidFill>
                <a:latin typeface="Arial Black"/>
                <a:cs typeface="Arial Black"/>
              </a:rPr>
              <a:t>18.40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7159490" y="6659371"/>
            <a:ext cx="641985" cy="38862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 indent="635">
              <a:lnSpc>
                <a:spcPts val="1420"/>
              </a:lnSpc>
              <a:spcBef>
                <a:spcPts val="160"/>
              </a:spcBef>
            </a:pPr>
            <a:r>
              <a:rPr dirty="0" sz="1200" spc="-200">
                <a:solidFill>
                  <a:srgbClr val="C67E3F"/>
                </a:solidFill>
                <a:latin typeface="Arial Black"/>
                <a:cs typeface="Arial Black"/>
              </a:rPr>
              <a:t>Financials</a:t>
            </a:r>
            <a:r>
              <a:rPr dirty="0" sz="1200" spc="-10">
                <a:solidFill>
                  <a:srgbClr val="C67E3F"/>
                </a:solidFill>
                <a:latin typeface="Arial Black"/>
                <a:cs typeface="Arial Black"/>
              </a:rPr>
              <a:t> </a:t>
            </a:r>
            <a:r>
              <a:rPr dirty="0" sz="1200" spc="-10">
                <a:solidFill>
                  <a:srgbClr val="C17C3B"/>
                </a:solidFill>
                <a:latin typeface="Arial Black"/>
                <a:cs typeface="Arial Black"/>
              </a:rPr>
              <a:t>16.60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5272779" y="8415782"/>
            <a:ext cx="715010" cy="375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z="1050" spc="-100">
                <a:solidFill>
                  <a:srgbClr val="BA7536"/>
                </a:solidFill>
                <a:latin typeface="Arial Black"/>
                <a:cs typeface="Arial Black"/>
              </a:rPr>
              <a:t>I</a:t>
            </a:r>
            <a:r>
              <a:rPr dirty="0" sz="1050" spc="-100">
                <a:solidFill>
                  <a:srgbClr val="C17C3D"/>
                </a:solidFill>
                <a:latin typeface="Arial Black"/>
                <a:cs typeface="Arial Black"/>
              </a:rPr>
              <a:t>ndust</a:t>
            </a:r>
            <a:r>
              <a:rPr dirty="0" sz="1050" spc="-145">
                <a:solidFill>
                  <a:srgbClr val="C17C3D"/>
                </a:solidFill>
                <a:latin typeface="Arial Black"/>
                <a:cs typeface="Arial Black"/>
              </a:rPr>
              <a:t> </a:t>
            </a:r>
            <a:r>
              <a:rPr dirty="0" sz="1050" spc="-95">
                <a:solidFill>
                  <a:srgbClr val="BC7738"/>
                </a:solidFill>
                <a:latin typeface="Arial Black"/>
                <a:cs typeface="Arial Black"/>
              </a:rPr>
              <a:t>ria</a:t>
            </a:r>
            <a:r>
              <a:rPr dirty="0" sz="1050" spc="-215">
                <a:solidFill>
                  <a:srgbClr val="BC7738"/>
                </a:solidFill>
                <a:latin typeface="Arial Black"/>
                <a:cs typeface="Arial Black"/>
              </a:rPr>
              <a:t> </a:t>
            </a:r>
            <a:r>
              <a:rPr dirty="0" sz="1050" spc="-90">
                <a:solidFill>
                  <a:srgbClr val="A8672A"/>
                </a:solidFill>
                <a:latin typeface="Arial Black"/>
                <a:cs typeface="Arial Black"/>
              </a:rPr>
              <a:t>I</a:t>
            </a:r>
            <a:r>
              <a:rPr dirty="0" sz="1050" spc="-90">
                <a:solidFill>
                  <a:srgbClr val="B87234"/>
                </a:solidFill>
                <a:latin typeface="Arial Black"/>
                <a:cs typeface="Arial Black"/>
              </a:rPr>
              <a:t>s</a:t>
            </a:r>
            <a:endParaRPr sz="105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200" spc="-10">
                <a:solidFill>
                  <a:srgbClr val="B57033"/>
                </a:solidFill>
                <a:latin typeface="Arial Black"/>
                <a:cs typeface="Arial Black"/>
              </a:rPr>
              <a:t>11,60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5272182" y="9161150"/>
            <a:ext cx="780415" cy="39116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1100" spc="-10">
                <a:solidFill>
                  <a:srgbClr val="BA7536"/>
                </a:solidFill>
                <a:latin typeface="Arial MT"/>
                <a:cs typeface="Arial MT"/>
              </a:rPr>
              <a:t>Information</a:t>
            </a:r>
            <a:endParaRPr sz="1100">
              <a:latin typeface="Arial MT"/>
              <a:cs typeface="Arial MT"/>
            </a:endParaRPr>
          </a:p>
          <a:p>
            <a:pPr marL="13335">
              <a:lnSpc>
                <a:spcPct val="100000"/>
              </a:lnSpc>
              <a:spcBef>
                <a:spcPts val="145"/>
              </a:spcBef>
            </a:pPr>
            <a:r>
              <a:rPr dirty="0" sz="1050" spc="-65">
                <a:solidFill>
                  <a:srgbClr val="BA7536"/>
                </a:solidFill>
                <a:latin typeface="Arial MT"/>
                <a:cs typeface="Arial MT"/>
              </a:rPr>
              <a:t>Te</a:t>
            </a:r>
            <a:r>
              <a:rPr dirty="0" sz="1050" spc="-120">
                <a:solidFill>
                  <a:srgbClr val="BA7536"/>
                </a:solidFill>
                <a:latin typeface="Arial MT"/>
                <a:cs typeface="Arial MT"/>
              </a:rPr>
              <a:t> </a:t>
            </a:r>
            <a:r>
              <a:rPr dirty="0" sz="1050" spc="-45">
                <a:solidFill>
                  <a:srgbClr val="C17B3B"/>
                </a:solidFill>
                <a:latin typeface="Arial MT"/>
                <a:cs typeface="Arial MT"/>
              </a:rPr>
              <a:t>ch</a:t>
            </a:r>
            <a:r>
              <a:rPr dirty="0" sz="1050" spc="-45">
                <a:solidFill>
                  <a:srgbClr val="B57033"/>
                </a:solidFill>
                <a:latin typeface="Arial MT"/>
                <a:cs typeface="Arial MT"/>
              </a:rPr>
              <a:t>n</a:t>
            </a:r>
            <a:r>
              <a:rPr dirty="0" sz="1050" spc="-170">
                <a:solidFill>
                  <a:srgbClr val="B57033"/>
                </a:solidFill>
                <a:latin typeface="Arial MT"/>
                <a:cs typeface="Arial MT"/>
              </a:rPr>
              <a:t> </a:t>
            </a:r>
            <a:r>
              <a:rPr dirty="0" sz="1050">
                <a:solidFill>
                  <a:srgbClr val="C17C3B"/>
                </a:solidFill>
                <a:latin typeface="Arial MT"/>
                <a:cs typeface="Arial MT"/>
              </a:rPr>
              <a:t>ol</a:t>
            </a:r>
            <a:r>
              <a:rPr dirty="0" sz="1050">
                <a:solidFill>
                  <a:srgbClr val="BF7C3B"/>
                </a:solidFill>
                <a:latin typeface="Arial MT"/>
                <a:cs typeface="Arial MT"/>
              </a:rPr>
              <a:t>a</a:t>
            </a:r>
            <a:r>
              <a:rPr dirty="0" sz="1050" spc="-120">
                <a:solidFill>
                  <a:srgbClr val="BF7C3B"/>
                </a:solidFill>
                <a:latin typeface="Arial MT"/>
                <a:cs typeface="Arial MT"/>
              </a:rPr>
              <a:t> </a:t>
            </a:r>
            <a:r>
              <a:rPr dirty="0" sz="1050" spc="-25">
                <a:solidFill>
                  <a:srgbClr val="B37033"/>
                </a:solidFill>
                <a:latin typeface="Arial MT"/>
                <a:cs typeface="Arial MT"/>
              </a:rPr>
              <a:t>gy</a:t>
            </a:r>
            <a:endParaRPr sz="10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9255" y="8811768"/>
            <a:ext cx="661416" cy="23164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29255" y="8226552"/>
            <a:ext cx="6800088" cy="22555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29255" y="7927847"/>
            <a:ext cx="9921240" cy="23164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9255" y="7336535"/>
            <a:ext cx="661416" cy="23164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29255" y="6745223"/>
            <a:ext cx="7452359" cy="23164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29255" y="6452615"/>
            <a:ext cx="10475976" cy="2286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29255" y="5861303"/>
            <a:ext cx="2307336" cy="228600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2429255" y="4977384"/>
            <a:ext cx="4703445" cy="524510"/>
            <a:chOff x="2429255" y="4977384"/>
            <a:chExt cx="4703445" cy="524510"/>
          </a:xfrm>
        </p:grpSpPr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29255" y="5245608"/>
              <a:ext cx="3514344" cy="25603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29255" y="4977384"/>
              <a:ext cx="4703064" cy="228600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429255" y="4733544"/>
            <a:ext cx="1392936" cy="170687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429255" y="4386071"/>
            <a:ext cx="1624583" cy="22860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429255" y="3794759"/>
            <a:ext cx="3959352" cy="228600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429255" y="3502152"/>
            <a:ext cx="5440680" cy="225551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06551" y="6217920"/>
            <a:ext cx="359664" cy="124967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54736" y="2578607"/>
            <a:ext cx="3130295" cy="252983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50847" y="3560064"/>
            <a:ext cx="917447" cy="5474208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498335" y="9201911"/>
            <a:ext cx="265176" cy="115824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548871" y="9201911"/>
            <a:ext cx="265175" cy="115824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593043" y="2888751"/>
            <a:ext cx="569595" cy="54737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480"/>
              </a:spcBef>
            </a:pPr>
            <a:r>
              <a:rPr dirty="0" sz="1300" spc="-80">
                <a:solidFill>
                  <a:srgbClr val="333333"/>
                </a:solidFill>
                <a:latin typeface="Arial MT"/>
                <a:cs typeface="Arial MT"/>
              </a:rPr>
              <a:t>ASX</a:t>
            </a:r>
            <a:r>
              <a:rPr dirty="0" sz="1300" spc="10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300">
                <a:solidFill>
                  <a:srgbClr val="333333"/>
                </a:solidFill>
                <a:latin typeface="Arial MT"/>
                <a:cs typeface="Arial MT"/>
              </a:rPr>
              <a:t>..</a:t>
            </a:r>
            <a:r>
              <a:rPr dirty="0" sz="1300" spc="-9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300" spc="-50">
                <a:solidFill>
                  <a:srgbClr val="6E6E6E"/>
                </a:solidFill>
                <a:latin typeface="Arial MT"/>
                <a:cs typeface="Arial MT"/>
              </a:rPr>
              <a:t>•</a:t>
            </a:r>
            <a:endParaRPr sz="1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dirty="0" sz="1450" spc="-25">
                <a:solidFill>
                  <a:srgbClr val="666666"/>
                </a:solidFill>
                <a:latin typeface="Arial MT"/>
                <a:cs typeface="Arial MT"/>
              </a:rPr>
              <a:t>VHY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425169" y="2888751"/>
            <a:ext cx="948690" cy="54737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300" spc="-10">
                <a:solidFill>
                  <a:srgbClr val="333333"/>
                </a:solidFill>
                <a:latin typeface="Arial MT"/>
                <a:cs typeface="Arial MT"/>
              </a:rPr>
              <a:t>Rating</a:t>
            </a:r>
            <a:endParaRPr sz="1300">
              <a:latin typeface="Arial MT"/>
              <a:cs typeface="Arial MT"/>
            </a:endParaRPr>
          </a:p>
          <a:p>
            <a:pPr marL="17145">
              <a:lnSpc>
                <a:spcPct val="100000"/>
              </a:lnSpc>
              <a:spcBef>
                <a:spcPts val="425"/>
              </a:spcBef>
            </a:pPr>
            <a:r>
              <a:rPr dirty="0" sz="1450" spc="-95">
                <a:solidFill>
                  <a:srgbClr val="666666"/>
                </a:solidFill>
                <a:latin typeface="Arial MT"/>
                <a:cs typeface="Arial MT"/>
              </a:rPr>
              <a:t>Stroncg</a:t>
            </a:r>
            <a:r>
              <a:rPr dirty="0" sz="1450" spc="35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dirty="0" sz="1450" spc="-140">
                <a:solidFill>
                  <a:srgbClr val="6680B5"/>
                </a:solidFill>
                <a:latin typeface="Arial MT"/>
                <a:cs typeface="Arial MT"/>
              </a:rPr>
              <a:t>BUT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86435" y="4686808"/>
            <a:ext cx="28638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solidFill>
                  <a:srgbClr val="666666"/>
                </a:solidFill>
                <a:latin typeface="Arial MT"/>
                <a:cs typeface="Arial MT"/>
              </a:rPr>
              <a:t>SYI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88276" y="7614919"/>
            <a:ext cx="30162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95">
                <a:solidFill>
                  <a:srgbClr val="9C6666"/>
                </a:solidFill>
                <a:latin typeface="Arial MT"/>
                <a:cs typeface="Arial MT"/>
              </a:rPr>
              <a:t>IOZ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438637" y="9117838"/>
            <a:ext cx="139700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50">
                <a:solidFill>
                  <a:srgbClr val="696969"/>
                </a:solidFill>
                <a:latin typeface="Courier New"/>
                <a:cs typeface="Courier New"/>
              </a:rPr>
              <a:t>0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157884" y="9117838"/>
            <a:ext cx="226695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65">
                <a:solidFill>
                  <a:srgbClr val="9C6B80"/>
                </a:solidFill>
                <a:latin typeface="Courier New"/>
                <a:cs typeface="Courier New"/>
              </a:rPr>
              <a:t>50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30097" rIns="0" bIns="0" rtlCol="0" vert="horz">
            <a:spAutoFit/>
          </a:bodyPr>
          <a:lstStyle/>
          <a:p>
            <a:pPr marL="3397885">
              <a:lnSpc>
                <a:spcPct val="100000"/>
              </a:lnSpc>
              <a:spcBef>
                <a:spcPts val="100"/>
              </a:spcBef>
            </a:pPr>
            <a:r>
              <a:rPr dirty="0" spc="60"/>
              <a:t>Market</a:t>
            </a:r>
            <a:r>
              <a:rPr dirty="0" spc="190"/>
              <a:t> </a:t>
            </a:r>
            <a:r>
              <a:rPr dirty="0" spc="114"/>
              <a:t>sentiment</a:t>
            </a:r>
            <a:r>
              <a:rPr dirty="0" spc="295"/>
              <a:t> </a:t>
            </a:r>
            <a:r>
              <a:rPr dirty="0" spc="130"/>
              <a:t>based</a:t>
            </a:r>
            <a:r>
              <a:rPr dirty="0" spc="35"/>
              <a:t> </a:t>
            </a:r>
            <a:r>
              <a:rPr dirty="0" spc="135"/>
              <a:t>on</a:t>
            </a:r>
            <a:r>
              <a:rPr dirty="0" spc="-125"/>
              <a:t> </a:t>
            </a:r>
            <a:r>
              <a:rPr dirty="0" spc="80"/>
              <a:t>historic</a:t>
            </a:r>
            <a:r>
              <a:rPr dirty="0" spc="190"/>
              <a:t> </a:t>
            </a:r>
            <a:r>
              <a:rPr dirty="0" spc="195"/>
              <a:t>data</a:t>
            </a:r>
          </a:p>
        </p:txBody>
      </p:sp>
      <p:sp>
        <p:nvSpPr>
          <p:cNvPr id="28" name="object 28" descr=""/>
          <p:cNvSpPr txBox="1"/>
          <p:nvPr/>
        </p:nvSpPr>
        <p:spPr>
          <a:xfrm>
            <a:off x="3954006" y="9130538"/>
            <a:ext cx="29654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80">
                <a:solidFill>
                  <a:srgbClr val="666666"/>
                </a:solidFill>
                <a:latin typeface="Arial Black"/>
                <a:cs typeface="Arial Black"/>
              </a:rPr>
              <a:t>100</a:t>
            </a:r>
            <a:endParaRPr sz="1350">
              <a:latin typeface="Arial Black"/>
              <a:cs typeface="Arial Black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797785" y="9124188"/>
            <a:ext cx="2990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10">
                <a:solidFill>
                  <a:srgbClr val="666666"/>
                </a:solidFill>
                <a:latin typeface="Arial Black"/>
                <a:cs typeface="Arial Black"/>
              </a:rPr>
              <a:t>160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654314" y="9073388"/>
            <a:ext cx="2895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75" i="1">
                <a:solidFill>
                  <a:srgbClr val="666666"/>
                </a:solidFill>
                <a:latin typeface="Cambria"/>
                <a:cs typeface="Cambria"/>
              </a:rPr>
              <a:t>zoo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336542" y="9143238"/>
            <a:ext cx="112712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3440" algn="l"/>
              </a:tabLst>
            </a:pPr>
            <a:r>
              <a:rPr dirty="0" sz="1250" spc="-335">
                <a:solidFill>
                  <a:srgbClr val="666666"/>
                </a:solidFill>
                <a:latin typeface="Arial Black"/>
                <a:cs typeface="Arial Black"/>
              </a:rPr>
              <a:t>3</a:t>
            </a:r>
            <a:r>
              <a:rPr dirty="0" sz="1250" spc="-335">
                <a:solidFill>
                  <a:srgbClr val="696969"/>
                </a:solidFill>
                <a:latin typeface="Arial Black"/>
                <a:cs typeface="Arial Black"/>
              </a:rPr>
              <a:t>OO</a:t>
            </a:r>
            <a:r>
              <a:rPr dirty="0" sz="1250">
                <a:solidFill>
                  <a:srgbClr val="696969"/>
                </a:solidFill>
                <a:latin typeface="Arial Black"/>
                <a:cs typeface="Arial Black"/>
              </a:rPr>
              <a:t>	</a:t>
            </a:r>
            <a:r>
              <a:rPr dirty="0" sz="1250" spc="-210">
                <a:solidFill>
                  <a:srgbClr val="6B6B6B"/>
                </a:solidFill>
                <a:latin typeface="Arial Black"/>
                <a:cs typeface="Arial Black"/>
              </a:rPr>
              <a:t>3?</a:t>
            </a:r>
            <a:r>
              <a:rPr dirty="0" sz="1250" spc="-220">
                <a:solidFill>
                  <a:srgbClr val="6B6B6B"/>
                </a:solidFill>
                <a:latin typeface="Arial Black"/>
                <a:cs typeface="Arial Black"/>
              </a:rPr>
              <a:t> </a:t>
            </a:r>
            <a:r>
              <a:rPr dirty="0" sz="1250" spc="-114">
                <a:solidFill>
                  <a:srgbClr val="696969"/>
                </a:solidFill>
                <a:latin typeface="Arial Black"/>
                <a:cs typeface="Arial Black"/>
              </a:rPr>
              <a:t>0</a:t>
            </a:r>
            <a:endParaRPr sz="1250">
              <a:latin typeface="Arial Black"/>
              <a:cs typeface="Arial Black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686295" y="9351257"/>
            <a:ext cx="2728595" cy="732790"/>
          </a:xfrm>
          <a:prstGeom prst="rect">
            <a:avLst/>
          </a:prstGeom>
        </p:spPr>
        <p:txBody>
          <a:bodyPr wrap="square" lIns="0" tIns="87630" rIns="0" bIns="0" rtlCol="0" vert="horz">
            <a:spAutoFit/>
          </a:bodyPr>
          <a:lstStyle/>
          <a:p>
            <a:pPr marL="1758314">
              <a:lnSpc>
                <a:spcPct val="100000"/>
              </a:lnSpc>
              <a:spcBef>
                <a:spcPts val="690"/>
              </a:spcBef>
            </a:pPr>
            <a:r>
              <a:rPr dirty="0" sz="1350" spc="-10">
                <a:solidFill>
                  <a:srgbClr val="333333"/>
                </a:solidFill>
                <a:latin typeface="Arial MT"/>
                <a:cs typeface="Arial MT"/>
              </a:rPr>
              <a:t>Rating</a:t>
            </a:r>
            <a:r>
              <a:rPr dirty="0" sz="1350" spc="-55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dirty="0" sz="1350" spc="-40">
                <a:solidFill>
                  <a:srgbClr val="333333"/>
                </a:solidFill>
                <a:latin typeface="Arial MT"/>
                <a:cs typeface="Arial MT"/>
              </a:rPr>
              <a:t>Count</a:t>
            </a:r>
            <a:endParaRPr sz="13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dirty="0" sz="2050">
                <a:latin typeface="Arial MT"/>
                <a:cs typeface="Arial MT"/>
              </a:rPr>
              <a:t>Your</a:t>
            </a:r>
            <a:r>
              <a:rPr dirty="0" sz="2050" spc="135">
                <a:latin typeface="Arial MT"/>
                <a:cs typeface="Arial MT"/>
              </a:rPr>
              <a:t> </a:t>
            </a:r>
            <a:r>
              <a:rPr dirty="0" sz="2050" spc="160">
                <a:latin typeface="Arial MT"/>
                <a:cs typeface="Arial MT"/>
              </a:rPr>
              <a:t>paragraph</a:t>
            </a:r>
            <a:r>
              <a:rPr dirty="0" sz="2050" spc="95">
                <a:latin typeface="Arial MT"/>
                <a:cs typeface="Arial MT"/>
              </a:rPr>
              <a:t> </a:t>
            </a:r>
            <a:r>
              <a:rPr dirty="0" sz="2050" spc="40">
                <a:latin typeface="Arial MT"/>
                <a:cs typeface="Arial MT"/>
              </a:rPr>
              <a:t>text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9002731" y="9130538"/>
            <a:ext cx="30543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">
                <a:solidFill>
                  <a:srgbClr val="696969"/>
                </a:solidFill>
                <a:latin typeface="Consolas"/>
                <a:cs typeface="Consolas"/>
              </a:rPr>
              <a:t>400</a:t>
            </a:r>
            <a:endParaRPr sz="1350">
              <a:latin typeface="Consolas"/>
              <a:cs typeface="Consolas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9835049" y="9136888"/>
            <a:ext cx="30289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25">
                <a:solidFill>
                  <a:srgbClr val="696969"/>
                </a:solidFill>
                <a:latin typeface="Arial Black"/>
                <a:cs typeface="Arial Black"/>
              </a:rPr>
              <a:t>460</a:t>
            </a:r>
            <a:endParaRPr sz="1300">
              <a:latin typeface="Arial Black"/>
              <a:cs typeface="Arial Black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0687722" y="9130538"/>
            <a:ext cx="29273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90">
                <a:solidFill>
                  <a:srgbClr val="696969"/>
                </a:solidFill>
                <a:latin typeface="Arial Black"/>
                <a:cs typeface="Arial Black"/>
              </a:rPr>
              <a:t>600</a:t>
            </a:r>
            <a:endParaRPr sz="1350">
              <a:latin typeface="Arial Black"/>
              <a:cs typeface="Arial Black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2345336" y="9130538"/>
            <a:ext cx="32512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">
                <a:solidFill>
                  <a:srgbClr val="696969"/>
                </a:solidFill>
                <a:latin typeface="Courier New"/>
                <a:cs typeface="Courier New"/>
              </a:rPr>
              <a:t>600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3104291" y="9130538"/>
            <a:ext cx="32512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5">
                <a:solidFill>
                  <a:srgbClr val="696969"/>
                </a:solidFill>
                <a:latin typeface="Courier New"/>
                <a:cs typeface="Courier New"/>
              </a:rPr>
              <a:t>660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4049133" y="2964433"/>
            <a:ext cx="3780790" cy="2413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442595" marR="5080" indent="-442595">
              <a:lnSpc>
                <a:spcPct val="100000"/>
              </a:lnSpc>
              <a:spcBef>
                <a:spcPts val="100"/>
              </a:spcBef>
              <a:buChar char="•"/>
              <a:tabLst>
                <a:tab pos="442595" algn="l"/>
              </a:tabLst>
            </a:pPr>
            <a:r>
              <a:rPr dirty="0" sz="3150" spc="-450">
                <a:latin typeface="Arial Black"/>
                <a:cs typeface="Arial Black"/>
              </a:rPr>
              <a:t>Aussie</a:t>
            </a:r>
            <a:r>
              <a:rPr dirty="0" sz="3150" spc="-254">
                <a:latin typeface="Arial Black"/>
                <a:cs typeface="Arial Black"/>
              </a:rPr>
              <a:t> </a:t>
            </a:r>
            <a:r>
              <a:rPr dirty="0" sz="3150" spc="-340">
                <a:latin typeface="Arial Black"/>
                <a:cs typeface="Arial Black"/>
              </a:rPr>
              <a:t>top</a:t>
            </a:r>
            <a:r>
              <a:rPr dirty="0" sz="3150" spc="-375">
                <a:latin typeface="Arial Black"/>
                <a:cs typeface="Arial Black"/>
              </a:rPr>
              <a:t> </a:t>
            </a:r>
            <a:r>
              <a:rPr dirty="0" sz="3150" spc="-470">
                <a:latin typeface="Arial Black"/>
                <a:cs typeface="Arial Black"/>
              </a:rPr>
              <a:t>200</a:t>
            </a:r>
            <a:r>
              <a:rPr dirty="0" sz="3150" spc="-370">
                <a:latin typeface="Arial Black"/>
                <a:cs typeface="Arial Black"/>
              </a:rPr>
              <a:t> </a:t>
            </a:r>
            <a:r>
              <a:rPr dirty="0" sz="3150" spc="-345">
                <a:latin typeface="Arial Black"/>
                <a:cs typeface="Arial Black"/>
              </a:rPr>
              <a:t>ond</a:t>
            </a:r>
            <a:endParaRPr sz="3150">
              <a:latin typeface="Arial Black"/>
              <a:cs typeface="Arial Black"/>
            </a:endParaRPr>
          </a:p>
          <a:p>
            <a:pPr algn="ctr" marL="424180" marR="5080" indent="-1905">
              <a:lnSpc>
                <a:spcPts val="3740"/>
              </a:lnSpc>
              <a:spcBef>
                <a:spcPts val="165"/>
              </a:spcBef>
            </a:pPr>
            <a:r>
              <a:rPr dirty="0" sz="3100" spc="-405">
                <a:latin typeface="Arial Black"/>
                <a:cs typeface="Arial Black"/>
              </a:rPr>
              <a:t>Aussie</a:t>
            </a:r>
            <a:r>
              <a:rPr dirty="0" sz="3100" spc="-229">
                <a:latin typeface="Arial Black"/>
                <a:cs typeface="Arial Black"/>
              </a:rPr>
              <a:t> </a:t>
            </a:r>
            <a:r>
              <a:rPr dirty="0" sz="3100" spc="-330">
                <a:latin typeface="Arial Black"/>
                <a:cs typeface="Arial Black"/>
              </a:rPr>
              <a:t>Dividend </a:t>
            </a:r>
            <a:r>
              <a:rPr dirty="0" sz="3300" spc="-450">
                <a:latin typeface="Arial Black"/>
                <a:cs typeface="Arial Black"/>
              </a:rPr>
              <a:t>both</a:t>
            </a:r>
            <a:r>
              <a:rPr dirty="0" sz="3300" spc="-280">
                <a:latin typeface="Arial Black"/>
                <a:cs typeface="Arial Black"/>
              </a:rPr>
              <a:t> </a:t>
            </a:r>
            <a:r>
              <a:rPr dirty="0" sz="3300" spc="-600">
                <a:latin typeface="Arial Black"/>
                <a:cs typeface="Arial Black"/>
              </a:rPr>
              <a:t>show</a:t>
            </a:r>
            <a:r>
              <a:rPr dirty="0" sz="3300" spc="-355">
                <a:latin typeface="Arial Black"/>
                <a:cs typeface="Arial Black"/>
              </a:rPr>
              <a:t> </a:t>
            </a:r>
            <a:r>
              <a:rPr dirty="0" sz="3300" spc="-465">
                <a:latin typeface="Arial Black"/>
                <a:cs typeface="Arial Black"/>
              </a:rPr>
              <a:t>o</a:t>
            </a:r>
            <a:r>
              <a:rPr dirty="0" sz="3300" spc="-375">
                <a:latin typeface="Arial Black"/>
                <a:cs typeface="Arial Black"/>
              </a:rPr>
              <a:t> </a:t>
            </a:r>
            <a:r>
              <a:rPr dirty="0" sz="3300" spc="-459">
                <a:latin typeface="Arial Black"/>
                <a:cs typeface="Arial Black"/>
              </a:rPr>
              <a:t>strong </a:t>
            </a:r>
            <a:r>
              <a:rPr dirty="0" sz="3300" spc="-440">
                <a:latin typeface="Arial Black"/>
                <a:cs typeface="Arial Black"/>
              </a:rPr>
              <a:t>support</a:t>
            </a:r>
            <a:r>
              <a:rPr dirty="0" sz="3300" spc="-300">
                <a:latin typeface="Arial Black"/>
                <a:cs typeface="Arial Black"/>
              </a:rPr>
              <a:t> </a:t>
            </a:r>
            <a:r>
              <a:rPr dirty="0" sz="3300" spc="-520">
                <a:latin typeface="Arial Black"/>
                <a:cs typeface="Arial Black"/>
              </a:rPr>
              <a:t>towords </a:t>
            </a:r>
            <a:r>
              <a:rPr dirty="0" sz="3150" spc="-310">
                <a:latin typeface="Arial Black"/>
                <a:cs typeface="Arial Black"/>
              </a:rPr>
              <a:t>buy</a:t>
            </a:r>
            <a:r>
              <a:rPr dirty="0" sz="3150" spc="-285">
                <a:latin typeface="Arial Black"/>
                <a:cs typeface="Arial Black"/>
              </a:rPr>
              <a:t> </a:t>
            </a:r>
            <a:r>
              <a:rPr dirty="0" sz="3150" spc="-400">
                <a:latin typeface="Arial Black"/>
                <a:cs typeface="Arial Black"/>
              </a:rPr>
              <a:t>side.</a:t>
            </a:r>
            <a:endParaRPr sz="3150">
              <a:latin typeface="Arial Black"/>
              <a:cs typeface="Arial Black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4062671" y="6295644"/>
            <a:ext cx="3837304" cy="985519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382270" marR="5080" indent="-370205">
              <a:lnSpc>
                <a:spcPts val="3720"/>
              </a:lnSpc>
              <a:spcBef>
                <a:spcPts val="320"/>
              </a:spcBef>
              <a:buChar char="•"/>
              <a:tabLst>
                <a:tab pos="571500" algn="l"/>
              </a:tabLst>
            </a:pPr>
            <a:r>
              <a:rPr dirty="0" sz="3200" spc="-20">
                <a:latin typeface="Arial MT"/>
                <a:cs typeface="Arial MT"/>
              </a:rPr>
              <a:t>Anolysis</a:t>
            </a:r>
            <a:r>
              <a:rPr dirty="0" sz="3200" spc="-190">
                <a:latin typeface="Arial MT"/>
                <a:cs typeface="Arial MT"/>
              </a:rPr>
              <a:t> </a:t>
            </a:r>
            <a:r>
              <a:rPr dirty="0" sz="3200" spc="-20">
                <a:latin typeface="Arial MT"/>
                <a:cs typeface="Arial MT"/>
              </a:rPr>
              <a:t>suggest</a:t>
            </a:r>
            <a:r>
              <a:rPr dirty="0" sz="3200" spc="-135">
                <a:latin typeface="Arial MT"/>
                <a:cs typeface="Arial MT"/>
              </a:rPr>
              <a:t> </a:t>
            </a:r>
            <a:r>
              <a:rPr dirty="0" sz="3200" spc="35">
                <a:latin typeface="Arial MT"/>
                <a:cs typeface="Arial MT"/>
              </a:rPr>
              <a:t>to </a:t>
            </a:r>
            <a:r>
              <a:rPr dirty="0" sz="3200" spc="35">
                <a:latin typeface="Arial MT"/>
                <a:cs typeface="Arial MT"/>
              </a:rPr>
              <a:t>	</a:t>
            </a:r>
            <a:r>
              <a:rPr dirty="0" sz="3200" spc="50">
                <a:latin typeface="Arial MT"/>
                <a:cs typeface="Arial MT"/>
              </a:rPr>
              <a:t>buy</a:t>
            </a:r>
            <a:r>
              <a:rPr dirty="0" sz="3200" spc="-320">
                <a:latin typeface="Arial MT"/>
                <a:cs typeface="Arial MT"/>
              </a:rPr>
              <a:t> </a:t>
            </a:r>
            <a:r>
              <a:rPr dirty="0" sz="3200" spc="-290">
                <a:latin typeface="Arial MT"/>
                <a:cs typeface="Arial MT"/>
              </a:rPr>
              <a:t>IOZ</a:t>
            </a:r>
            <a:r>
              <a:rPr dirty="0" sz="3200" spc="-110">
                <a:latin typeface="Arial MT"/>
                <a:cs typeface="Arial MT"/>
              </a:rPr>
              <a:t> </a:t>
            </a:r>
            <a:r>
              <a:rPr dirty="0" sz="3200">
                <a:latin typeface="Arial MT"/>
                <a:cs typeface="Arial MT"/>
              </a:rPr>
              <a:t>and</a:t>
            </a:r>
            <a:r>
              <a:rPr dirty="0" sz="3200" spc="-235">
                <a:latin typeface="Arial MT"/>
                <a:cs typeface="Arial MT"/>
              </a:rPr>
              <a:t> </a:t>
            </a:r>
            <a:r>
              <a:rPr dirty="0" sz="3200" spc="-360">
                <a:latin typeface="Arial MT"/>
                <a:cs typeface="Arial MT"/>
              </a:rPr>
              <a:t>VHY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5839" y="1917192"/>
            <a:ext cx="16599408" cy="749808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33744" y="576072"/>
            <a:ext cx="512064" cy="94488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34783" y="576072"/>
            <a:ext cx="548640" cy="94488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12023" y="594359"/>
            <a:ext cx="661416" cy="90830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11183" y="594359"/>
            <a:ext cx="664464" cy="90830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64623" y="588263"/>
            <a:ext cx="585216" cy="92049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32719" y="576072"/>
            <a:ext cx="585216" cy="938783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064240" y="588263"/>
            <a:ext cx="542544" cy="920496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5614318" y="3139947"/>
            <a:ext cx="187071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45">
                <a:latin typeface="Arial MT"/>
                <a:cs typeface="Arial MT"/>
              </a:rPr>
              <a:t>Aussie</a:t>
            </a:r>
            <a:r>
              <a:rPr dirty="0" sz="2200" spc="-85">
                <a:latin typeface="Arial MT"/>
                <a:cs typeface="Arial MT"/>
              </a:rPr>
              <a:t> </a:t>
            </a:r>
            <a:r>
              <a:rPr dirty="0" sz="2200" spc="-40">
                <a:latin typeface="Arial MT"/>
                <a:cs typeface="Arial MT"/>
              </a:rPr>
              <a:t>Top</a:t>
            </a:r>
            <a:r>
              <a:rPr dirty="0" sz="2200" spc="-105">
                <a:latin typeface="Arial MT"/>
                <a:cs typeface="Arial MT"/>
              </a:rPr>
              <a:t> </a:t>
            </a:r>
            <a:r>
              <a:rPr dirty="0" sz="2200" spc="-55">
                <a:latin typeface="Arial MT"/>
                <a:cs typeface="Arial MT"/>
              </a:rPr>
              <a:t>200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516782" y="4075684"/>
            <a:ext cx="205295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45">
                <a:latin typeface="Arial MT"/>
                <a:cs typeface="Arial MT"/>
              </a:rPr>
              <a:t>Aussie</a:t>
            </a:r>
            <a:r>
              <a:rPr dirty="0" sz="2200" spc="-90">
                <a:latin typeface="Arial MT"/>
                <a:cs typeface="Arial MT"/>
              </a:rPr>
              <a:t> </a:t>
            </a:r>
            <a:r>
              <a:rPr dirty="0" sz="2200" spc="-65">
                <a:latin typeface="Arial MT"/>
                <a:cs typeface="Arial MT"/>
              </a:rPr>
              <a:t>Dividends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890295" y="5040884"/>
            <a:ext cx="13093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85">
                <a:latin typeface="Arial MT"/>
                <a:cs typeface="Arial MT"/>
              </a:rPr>
              <a:t>Global</a:t>
            </a:r>
            <a:r>
              <a:rPr dirty="0" sz="2400" spc="-5">
                <a:latin typeface="Arial MT"/>
                <a:cs typeface="Arial MT"/>
              </a:rPr>
              <a:t> </a:t>
            </a:r>
            <a:r>
              <a:rPr dirty="0" sz="2400" spc="-125">
                <a:latin typeface="Arial MT"/>
                <a:cs typeface="Arial MT"/>
              </a:rPr>
              <a:t>100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457692" y="6026403"/>
            <a:ext cx="216725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60">
                <a:latin typeface="Arial MT"/>
                <a:cs typeface="Arial MT"/>
              </a:rPr>
              <a:t>Emerging</a:t>
            </a:r>
            <a:r>
              <a:rPr dirty="0" sz="2200" spc="-90">
                <a:latin typeface="Arial MT"/>
                <a:cs typeface="Arial MT"/>
              </a:rPr>
              <a:t> </a:t>
            </a:r>
            <a:r>
              <a:rPr dirty="0" sz="2200" spc="-65">
                <a:latin typeface="Arial MT"/>
                <a:cs typeface="Arial MT"/>
              </a:rPr>
              <a:t>Markets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842055" y="6940804"/>
            <a:ext cx="140843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60">
                <a:latin typeface="Arial MT"/>
                <a:cs typeface="Arial MT"/>
              </a:rPr>
              <a:t>Tech</a:t>
            </a:r>
            <a:r>
              <a:rPr dirty="0" sz="2200" spc="-75">
                <a:latin typeface="Arial MT"/>
                <a:cs typeface="Arial MT"/>
              </a:rPr>
              <a:t> </a:t>
            </a:r>
            <a:r>
              <a:rPr dirty="0" sz="2200" spc="-55">
                <a:latin typeface="Arial MT"/>
                <a:cs typeface="Arial MT"/>
              </a:rPr>
              <a:t>Savvy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820134" y="7812532"/>
            <a:ext cx="145415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60">
                <a:latin typeface="Arial MT"/>
                <a:cs typeface="Arial MT"/>
              </a:rPr>
              <a:t>Health</a:t>
            </a:r>
            <a:r>
              <a:rPr dirty="0" sz="2200" spc="-50">
                <a:latin typeface="Arial MT"/>
                <a:cs typeface="Arial MT"/>
              </a:rPr>
              <a:t> </a:t>
            </a:r>
            <a:r>
              <a:rPr dirty="0" sz="2200" spc="-45">
                <a:latin typeface="Arial MT"/>
                <a:cs typeface="Arial MT"/>
              </a:rPr>
              <a:t>Wise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235596" y="8723883"/>
            <a:ext cx="261175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40">
                <a:latin typeface="Arial MT"/>
                <a:cs typeface="Arial MT"/>
              </a:rPr>
              <a:t>Sustainability</a:t>
            </a:r>
            <a:r>
              <a:rPr dirty="0" sz="2200" spc="-50">
                <a:latin typeface="Arial MT"/>
                <a:cs typeface="Arial MT"/>
              </a:rPr>
              <a:t> </a:t>
            </a:r>
            <a:r>
              <a:rPr dirty="0" sz="2200" spc="-80">
                <a:latin typeface="Arial MT"/>
                <a:cs typeface="Arial MT"/>
              </a:rPr>
              <a:t>Leaders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773201" y="4072635"/>
            <a:ext cx="55943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95">
                <a:latin typeface="Arial MT"/>
                <a:cs typeface="Arial MT"/>
              </a:rPr>
              <a:t>VHY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811698" y="6051803"/>
            <a:ext cx="4908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latin typeface="Arial MT"/>
                <a:cs typeface="Arial MT"/>
              </a:rPr>
              <a:t>IEM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9752516" y="6972554"/>
            <a:ext cx="598170" cy="322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50" spc="-80">
                <a:latin typeface="Arial MT"/>
                <a:cs typeface="Arial MT"/>
              </a:rPr>
              <a:t>ND@</a:t>
            </a:r>
            <a:endParaRPr sz="195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9745190" y="8746235"/>
            <a:ext cx="6210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0">
                <a:latin typeface="Arial MT"/>
                <a:cs typeface="Arial MT"/>
              </a:rPr>
              <a:t>ETHI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2258282" y="3136900"/>
            <a:ext cx="388556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latin typeface="Arial MT"/>
                <a:cs typeface="Arial MT"/>
              </a:rPr>
              <a:t>ishares</a:t>
            </a:r>
            <a:r>
              <a:rPr dirty="0" sz="2200" spc="-120">
                <a:latin typeface="Arial MT"/>
                <a:cs typeface="Arial MT"/>
              </a:rPr>
              <a:t> </a:t>
            </a:r>
            <a:r>
              <a:rPr dirty="0" sz="2200" spc="-55">
                <a:latin typeface="Arial MT"/>
                <a:cs typeface="Arial MT"/>
              </a:rPr>
              <a:t>Core</a:t>
            </a:r>
            <a:r>
              <a:rPr dirty="0" sz="2200" spc="-90">
                <a:latin typeface="Arial MT"/>
                <a:cs typeface="Arial MT"/>
              </a:rPr>
              <a:t> </a:t>
            </a:r>
            <a:r>
              <a:rPr dirty="0" sz="2200" spc="-65">
                <a:latin typeface="Arial MT"/>
                <a:cs typeface="Arial MT"/>
              </a:rPr>
              <a:t>S&amp;P/ASX</a:t>
            </a:r>
            <a:r>
              <a:rPr dirty="0" sz="2200" spc="70">
                <a:latin typeface="Arial MT"/>
                <a:cs typeface="Arial MT"/>
              </a:rPr>
              <a:t> </a:t>
            </a:r>
            <a:r>
              <a:rPr dirty="0" sz="2200" spc="-70">
                <a:latin typeface="Arial MT"/>
                <a:cs typeface="Arial MT"/>
              </a:rPr>
              <a:t>200</a:t>
            </a:r>
            <a:r>
              <a:rPr dirty="0" sz="2200" spc="-85">
                <a:latin typeface="Arial MT"/>
                <a:cs typeface="Arial MT"/>
              </a:rPr>
              <a:t> </a:t>
            </a:r>
            <a:r>
              <a:rPr dirty="0" sz="2200" spc="-25">
                <a:latin typeface="Arial MT"/>
                <a:cs typeface="Arial MT"/>
              </a:rPr>
              <a:t>ETF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1592857" y="4072635"/>
            <a:ext cx="521843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65">
                <a:latin typeface="Arial MT"/>
                <a:cs typeface="Arial MT"/>
              </a:rPr>
              <a:t>Vanguard</a:t>
            </a:r>
            <a:r>
              <a:rPr dirty="0" sz="2200" spc="-90">
                <a:latin typeface="Arial MT"/>
                <a:cs typeface="Arial MT"/>
              </a:rPr>
              <a:t> </a:t>
            </a:r>
            <a:r>
              <a:rPr dirty="0" sz="2200" spc="-60">
                <a:latin typeface="Arial MT"/>
                <a:cs typeface="Arial MT"/>
              </a:rPr>
              <a:t>Australian</a:t>
            </a:r>
            <a:r>
              <a:rPr dirty="0" sz="2200" spc="-5">
                <a:latin typeface="Arial MT"/>
                <a:cs typeface="Arial MT"/>
              </a:rPr>
              <a:t> </a:t>
            </a:r>
            <a:r>
              <a:rPr dirty="0" sz="2200" spc="-60">
                <a:latin typeface="Arial MT"/>
                <a:cs typeface="Arial MT"/>
              </a:rPr>
              <a:t>Shares</a:t>
            </a:r>
            <a:r>
              <a:rPr dirty="0" sz="2200" spc="-90">
                <a:latin typeface="Arial MT"/>
                <a:cs typeface="Arial MT"/>
              </a:rPr>
              <a:t> </a:t>
            </a:r>
            <a:r>
              <a:rPr dirty="0" sz="2200" spc="-35">
                <a:latin typeface="Arial MT"/>
                <a:cs typeface="Arial MT"/>
              </a:rPr>
              <a:t>High</a:t>
            </a:r>
            <a:r>
              <a:rPr dirty="0" sz="2200" spc="-60">
                <a:latin typeface="Arial MT"/>
                <a:cs typeface="Arial MT"/>
              </a:rPr>
              <a:t> </a:t>
            </a:r>
            <a:r>
              <a:rPr dirty="0" sz="2200" spc="-50">
                <a:latin typeface="Arial MT"/>
                <a:cs typeface="Arial MT"/>
              </a:rPr>
              <a:t>Yield</a:t>
            </a:r>
            <a:r>
              <a:rPr dirty="0" sz="2200" spc="-100">
                <a:latin typeface="Arial MT"/>
                <a:cs typeface="Arial MT"/>
              </a:rPr>
              <a:t> </a:t>
            </a:r>
            <a:r>
              <a:rPr dirty="0" sz="2200" spc="-25">
                <a:latin typeface="Arial MT"/>
                <a:cs typeface="Arial MT"/>
              </a:rPr>
              <a:t>ETF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2759791" y="5063235"/>
            <a:ext cx="288099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60">
                <a:latin typeface="Arial MT"/>
                <a:cs typeface="Arial MT"/>
              </a:rPr>
              <a:t>IShares</a:t>
            </a:r>
            <a:r>
              <a:rPr dirty="0" sz="2200" spc="-50">
                <a:latin typeface="Arial MT"/>
                <a:cs typeface="Arial MT"/>
              </a:rPr>
              <a:t> </a:t>
            </a:r>
            <a:r>
              <a:rPr dirty="0" sz="2200" spc="-70">
                <a:latin typeface="Arial MT"/>
                <a:cs typeface="Arial MT"/>
              </a:rPr>
              <a:t>Global</a:t>
            </a:r>
            <a:r>
              <a:rPr dirty="0" sz="2200" spc="-85">
                <a:latin typeface="Arial MT"/>
                <a:cs typeface="Arial MT"/>
              </a:rPr>
              <a:t> </a:t>
            </a:r>
            <a:r>
              <a:rPr dirty="0" sz="2200" spc="-10">
                <a:latin typeface="Arial MT"/>
                <a:cs typeface="Arial MT"/>
              </a:rPr>
              <a:t>100</a:t>
            </a:r>
            <a:r>
              <a:rPr dirty="0" sz="2200" spc="-75">
                <a:latin typeface="Arial MT"/>
                <a:cs typeface="Arial MT"/>
              </a:rPr>
              <a:t> </a:t>
            </a:r>
            <a:r>
              <a:rPr dirty="0" sz="2200" spc="-25">
                <a:latin typeface="Arial MT"/>
                <a:cs typeface="Arial MT"/>
              </a:rPr>
              <a:t>ETF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1962626" y="6026403"/>
            <a:ext cx="447675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latin typeface="Arial MT"/>
                <a:cs typeface="Arial MT"/>
              </a:rPr>
              <a:t>ishares</a:t>
            </a:r>
            <a:r>
              <a:rPr dirty="0" sz="2200" spc="-105">
                <a:latin typeface="Arial MT"/>
                <a:cs typeface="Arial MT"/>
              </a:rPr>
              <a:t> </a:t>
            </a:r>
            <a:r>
              <a:rPr dirty="0" sz="2200" spc="-55">
                <a:latin typeface="Arial MT"/>
                <a:cs typeface="Arial MT"/>
              </a:rPr>
              <a:t>MSCI</a:t>
            </a:r>
            <a:r>
              <a:rPr dirty="0" sz="2200" spc="-85">
                <a:latin typeface="Arial MT"/>
                <a:cs typeface="Arial MT"/>
              </a:rPr>
              <a:t> </a:t>
            </a:r>
            <a:r>
              <a:rPr dirty="0" sz="2200" spc="-60">
                <a:latin typeface="Arial MT"/>
                <a:cs typeface="Arial MT"/>
              </a:rPr>
              <a:t>Emerging</a:t>
            </a:r>
            <a:r>
              <a:rPr dirty="0" sz="2200" spc="-65">
                <a:latin typeface="Arial MT"/>
                <a:cs typeface="Arial MT"/>
              </a:rPr>
              <a:t> </a:t>
            </a:r>
            <a:r>
              <a:rPr dirty="0" sz="2200" spc="-60">
                <a:latin typeface="Arial MT"/>
                <a:cs typeface="Arial MT"/>
              </a:rPr>
              <a:t>Markets</a:t>
            </a:r>
            <a:r>
              <a:rPr dirty="0" sz="2200" spc="-50">
                <a:latin typeface="Arial MT"/>
                <a:cs typeface="Arial MT"/>
              </a:rPr>
              <a:t> </a:t>
            </a:r>
            <a:r>
              <a:rPr dirty="0" sz="2200" spc="-25">
                <a:latin typeface="Arial MT"/>
                <a:cs typeface="Arial MT"/>
              </a:rPr>
              <a:t>ETF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2451442" y="6943852"/>
            <a:ext cx="350012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60">
                <a:latin typeface="Arial MT"/>
                <a:cs typeface="Arial MT"/>
              </a:rPr>
              <a:t>BetaShares</a:t>
            </a:r>
            <a:r>
              <a:rPr dirty="0" sz="2200" spc="-70">
                <a:latin typeface="Arial MT"/>
                <a:cs typeface="Arial MT"/>
              </a:rPr>
              <a:t> </a:t>
            </a:r>
            <a:r>
              <a:rPr dirty="0" sz="2200" spc="-85">
                <a:latin typeface="Arial MT"/>
                <a:cs typeface="Arial MT"/>
              </a:rPr>
              <a:t>Nasdaq</a:t>
            </a:r>
            <a:r>
              <a:rPr dirty="0" sz="2200" spc="-70">
                <a:latin typeface="Arial MT"/>
                <a:cs typeface="Arial MT"/>
              </a:rPr>
              <a:t> </a:t>
            </a:r>
            <a:r>
              <a:rPr dirty="0" sz="2200" spc="-20">
                <a:latin typeface="Arial MT"/>
                <a:cs typeface="Arial MT"/>
              </a:rPr>
              <a:t>100</a:t>
            </a:r>
            <a:r>
              <a:rPr dirty="0" sz="2200" spc="-90">
                <a:latin typeface="Arial MT"/>
                <a:cs typeface="Arial MT"/>
              </a:rPr>
              <a:t> </a:t>
            </a:r>
            <a:r>
              <a:rPr dirty="0" sz="2200" spc="-25">
                <a:latin typeface="Arial MT"/>
                <a:cs typeface="Arial MT"/>
              </a:rPr>
              <a:t>ETF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2346674" y="7812532"/>
            <a:ext cx="370903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latin typeface="Arial MT"/>
                <a:cs typeface="Arial MT"/>
              </a:rPr>
              <a:t>ishares</a:t>
            </a:r>
            <a:r>
              <a:rPr dirty="0" sz="2200" spc="-110">
                <a:latin typeface="Arial MT"/>
                <a:cs typeface="Arial MT"/>
              </a:rPr>
              <a:t> </a:t>
            </a:r>
            <a:r>
              <a:rPr dirty="0" sz="2200" spc="-50">
                <a:latin typeface="Arial MT"/>
                <a:cs typeface="Arial MT"/>
              </a:rPr>
              <a:t>Global</a:t>
            </a:r>
            <a:r>
              <a:rPr dirty="0" sz="2200" spc="-95">
                <a:latin typeface="Arial MT"/>
                <a:cs typeface="Arial MT"/>
              </a:rPr>
              <a:t> </a:t>
            </a:r>
            <a:r>
              <a:rPr dirty="0" sz="2200" spc="-60">
                <a:latin typeface="Arial MT"/>
                <a:cs typeface="Arial MT"/>
              </a:rPr>
              <a:t>Healthcare</a:t>
            </a:r>
            <a:r>
              <a:rPr dirty="0" sz="2200" spc="-35">
                <a:latin typeface="Arial MT"/>
                <a:cs typeface="Arial MT"/>
              </a:rPr>
              <a:t> </a:t>
            </a:r>
            <a:r>
              <a:rPr dirty="0" sz="2200" spc="-25">
                <a:latin typeface="Arial MT"/>
                <a:cs typeface="Arial MT"/>
              </a:rPr>
              <a:t>ETF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1442554" y="8723883"/>
            <a:ext cx="551497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60">
                <a:latin typeface="Arial MT"/>
                <a:cs typeface="Arial MT"/>
              </a:rPr>
              <a:t>BetaShares</a:t>
            </a:r>
            <a:r>
              <a:rPr dirty="0" sz="2200" spc="-95">
                <a:latin typeface="Arial MT"/>
                <a:cs typeface="Arial MT"/>
              </a:rPr>
              <a:t> </a:t>
            </a:r>
            <a:r>
              <a:rPr dirty="0" sz="2200" spc="-50">
                <a:latin typeface="Arial MT"/>
                <a:cs typeface="Arial MT"/>
              </a:rPr>
              <a:t>Global</a:t>
            </a:r>
            <a:r>
              <a:rPr dirty="0" sz="2200" spc="-85">
                <a:latin typeface="Arial MT"/>
                <a:cs typeface="Arial MT"/>
              </a:rPr>
              <a:t> </a:t>
            </a:r>
            <a:r>
              <a:rPr dirty="0" sz="2200" spc="-40">
                <a:latin typeface="Arial MT"/>
                <a:cs typeface="Arial MT"/>
              </a:rPr>
              <a:t>Sustainability</a:t>
            </a:r>
            <a:r>
              <a:rPr dirty="0" sz="2200" spc="-114">
                <a:latin typeface="Arial MT"/>
                <a:cs typeface="Arial MT"/>
              </a:rPr>
              <a:t> </a:t>
            </a:r>
            <a:r>
              <a:rPr dirty="0" sz="2200" spc="-60">
                <a:latin typeface="Arial MT"/>
                <a:cs typeface="Arial MT"/>
              </a:rPr>
              <a:t>Leaders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25">
                <a:latin typeface="Arial MT"/>
                <a:cs typeface="Arial MT"/>
              </a:rPr>
              <a:t>ETF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047"/>
            <a:ext cx="18288000" cy="10284460"/>
            <a:chOff x="0" y="3047"/>
            <a:chExt cx="18288000" cy="102844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47"/>
              <a:ext cx="18288000" cy="1028395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8200" y="8013191"/>
              <a:ext cx="377951" cy="140207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511355" y="4319523"/>
            <a:ext cx="12420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60">
                <a:latin typeface="Arial Black"/>
                <a:cs typeface="Arial Black"/>
              </a:rPr>
              <a:t>Aussie</a:t>
            </a:r>
            <a:r>
              <a:rPr dirty="0" sz="1600" spc="-70">
                <a:latin typeface="Arial Black"/>
                <a:cs typeface="Arial Black"/>
              </a:rPr>
              <a:t> </a:t>
            </a:r>
            <a:r>
              <a:rPr dirty="0" sz="1600" spc="-345">
                <a:latin typeface="Arial Black"/>
                <a:cs typeface="Arial Black"/>
              </a:rPr>
              <a:t>Top3O0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968287" y="2298192"/>
            <a:ext cx="138049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340">
                <a:solidFill>
                  <a:srgbClr val="0E0E0E"/>
                </a:solidFill>
                <a:latin typeface="Arial Black"/>
                <a:cs typeface="Arial Black"/>
              </a:rPr>
              <a:t>Aussie</a:t>
            </a:r>
            <a:r>
              <a:rPr dirty="0" sz="1700" spc="-35">
                <a:solidFill>
                  <a:srgbClr val="0E0E0E"/>
                </a:solidFill>
                <a:latin typeface="Arial Black"/>
                <a:cs typeface="Arial Black"/>
              </a:rPr>
              <a:t> </a:t>
            </a:r>
            <a:r>
              <a:rPr dirty="0" sz="1700" spc="-300">
                <a:solidFill>
                  <a:srgbClr val="0F0F0F"/>
                </a:solidFill>
                <a:latin typeface="Arial Black"/>
                <a:cs typeface="Arial Black"/>
              </a:rPr>
              <a:t>Dividend</a:t>
            </a:r>
            <a:endParaRPr sz="17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386544" y="6821932"/>
            <a:ext cx="93408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111111"/>
                </a:solidFill>
                <a:latin typeface="Cambria"/>
                <a:cs typeface="Cambria"/>
              </a:rPr>
              <a:t>Uealthcare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923414" y="2298192"/>
            <a:ext cx="88519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330">
                <a:latin typeface="Arial Black"/>
                <a:cs typeface="Arial Black"/>
              </a:rPr>
              <a:t>Sustainble</a:t>
            </a:r>
            <a:endParaRPr sz="1700">
              <a:latin typeface="Arial Black"/>
              <a:cs typeface="Arial Black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939603" y="6821932"/>
            <a:ext cx="95504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29">
                <a:solidFill>
                  <a:srgbClr val="1F1F1F"/>
                </a:solidFill>
                <a:latin typeface="Arial Black"/>
                <a:cs typeface="Arial Black"/>
              </a:rPr>
              <a:t>Global</a:t>
            </a:r>
            <a:r>
              <a:rPr dirty="0" sz="1600" spc="35">
                <a:solidFill>
                  <a:srgbClr val="1F1F1F"/>
                </a:solidFill>
                <a:latin typeface="Arial Black"/>
                <a:cs typeface="Arial Black"/>
              </a:rPr>
              <a:t> </a:t>
            </a:r>
            <a:r>
              <a:rPr dirty="0" sz="1600" spc="-210">
                <a:latin typeface="Arial Black"/>
                <a:cs typeface="Arial Black"/>
              </a:rPr>
              <a:t>100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138210" y="1387093"/>
            <a:ext cx="6198235" cy="9169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850" spc="-1005">
                <a:solidFill>
                  <a:srgbClr val="2D2667"/>
                </a:solidFill>
                <a:latin typeface="Arial Black"/>
                <a:cs typeface="Arial Black"/>
              </a:rPr>
              <a:t>E/$UAL</a:t>
            </a:r>
            <a:r>
              <a:rPr dirty="0" sz="5850" spc="70">
                <a:solidFill>
                  <a:srgbClr val="2D2667"/>
                </a:solidFill>
                <a:latin typeface="Arial Black"/>
                <a:cs typeface="Arial Black"/>
              </a:rPr>
              <a:t> </a:t>
            </a:r>
            <a:r>
              <a:rPr dirty="0" sz="5850" spc="-1035">
                <a:solidFill>
                  <a:srgbClr val="2D2667"/>
                </a:solidFill>
                <a:latin typeface="Arial Black"/>
                <a:cs typeface="Arial Black"/>
              </a:rPr>
              <a:t>WEIGTHING</a:t>
            </a:r>
            <a:endParaRPr sz="58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5423" y="2813304"/>
            <a:ext cx="7010400" cy="562660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10728" y="7440168"/>
            <a:ext cx="277368" cy="92963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10728" y="2755392"/>
            <a:ext cx="743712" cy="91135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8288000" cy="1886711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032564" y="8514696"/>
            <a:ext cx="222885" cy="134493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630"/>
              </a:lnSpc>
            </a:pPr>
            <a:r>
              <a:rPr dirty="0" sz="1400" spc="50">
                <a:solidFill>
                  <a:srgbClr val="131313"/>
                </a:solidFill>
                <a:latin typeface="Times New Roman"/>
                <a:cs typeface="Times New Roman"/>
              </a:rPr>
              <a:t>Aussie</a:t>
            </a:r>
            <a:r>
              <a:rPr dirty="0" sz="1400" spc="290">
                <a:solidFill>
                  <a:srgbClr val="131313"/>
                </a:solidFill>
                <a:latin typeface="Times New Roman"/>
                <a:cs typeface="Times New Roman"/>
              </a:rPr>
              <a:t> </a:t>
            </a:r>
            <a:r>
              <a:rPr dirty="0" sz="1400" spc="-10">
                <a:solidFill>
                  <a:srgbClr val="1A1A1A"/>
                </a:solidFill>
                <a:latin typeface="Times New Roman"/>
                <a:cs typeface="Times New Roman"/>
              </a:rPr>
              <a:t>Dividend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826900" y="8606824"/>
            <a:ext cx="312420" cy="1114425"/>
          </a:xfrm>
          <a:prstGeom prst="rect">
            <a:avLst/>
          </a:prstGeom>
        </p:spPr>
        <p:txBody>
          <a:bodyPr wrap="square" lIns="0" tIns="3302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dirty="0" sz="1600" spc="-300">
                <a:solidFill>
                  <a:srgbClr val="111111"/>
                </a:solidFill>
                <a:latin typeface="Arial Black"/>
                <a:cs typeface="Arial Black"/>
              </a:rPr>
              <a:t>Aussie</a:t>
            </a:r>
            <a:r>
              <a:rPr dirty="0" sz="1600" spc="-25">
                <a:solidFill>
                  <a:srgbClr val="111111"/>
                </a:solidFill>
                <a:latin typeface="Arial Black"/>
                <a:cs typeface="Arial Black"/>
              </a:rPr>
              <a:t> </a:t>
            </a:r>
            <a:r>
              <a:rPr dirty="0" sz="1600" spc="-315">
                <a:latin typeface="Arial Black"/>
                <a:cs typeface="Arial Black"/>
              </a:rPr>
              <a:t>Top2o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716547" y="8539991"/>
            <a:ext cx="285115" cy="908050"/>
          </a:xfrm>
          <a:prstGeom prst="rect">
            <a:avLst/>
          </a:prstGeom>
        </p:spPr>
        <p:txBody>
          <a:bodyPr wrap="square" lIns="0" tIns="3111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dirty="0" sz="1450" spc="-210">
                <a:solidFill>
                  <a:srgbClr val="0C0C0C"/>
                </a:solidFill>
                <a:latin typeface="Arial Black"/>
                <a:cs typeface="Arial Black"/>
              </a:rPr>
              <a:t>Healthcare›</a:t>
            </a:r>
            <a:endParaRPr sz="1450">
              <a:latin typeface="Arial Black"/>
              <a:cs typeface="Arial Black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553854" y="8502714"/>
            <a:ext cx="294640" cy="393700"/>
          </a:xfrm>
          <a:prstGeom prst="rect">
            <a:avLst/>
          </a:prstGeom>
        </p:spPr>
        <p:txBody>
          <a:bodyPr wrap="square" lIns="0" tIns="3175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1500" spc="-335">
                <a:solidFill>
                  <a:srgbClr val="282828"/>
                </a:solidFill>
                <a:latin typeface="Arial Black"/>
                <a:cs typeface="Arial Black"/>
              </a:rPr>
              <a:t>Tech</a:t>
            </a:r>
            <a:endParaRPr sz="1500">
              <a:latin typeface="Arial Black"/>
              <a:cs typeface="Arial Black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430660" y="8500519"/>
            <a:ext cx="264795" cy="9353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955"/>
              </a:lnSpc>
            </a:pPr>
            <a:r>
              <a:rPr dirty="0" sz="1700" spc="-75">
                <a:solidFill>
                  <a:srgbClr val="151515"/>
                </a:solidFill>
                <a:latin typeface="Times New Roman"/>
                <a:cs typeface="Times New Roman"/>
              </a:rPr>
              <a:t>Global</a:t>
            </a:r>
            <a:r>
              <a:rPr dirty="0" sz="1700" spc="-10">
                <a:solidFill>
                  <a:srgbClr val="151515"/>
                </a:solidFill>
                <a:latin typeface="Times New Roman"/>
                <a:cs typeface="Times New Roman"/>
              </a:rPr>
              <a:t> </a:t>
            </a:r>
            <a:r>
              <a:rPr dirty="0" sz="1700" spc="-25">
                <a:solidFill>
                  <a:srgbClr val="111111"/>
                </a:solidFill>
                <a:latin typeface="Times New Roman"/>
                <a:cs typeface="Times New Roman"/>
              </a:rPr>
              <a:t>100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316229" y="8529491"/>
            <a:ext cx="238760" cy="81661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 spc="-25">
                <a:solidFill>
                  <a:srgbClr val="0E0E0E"/>
                </a:solidFill>
                <a:latin typeface="Arial MT"/>
                <a:cs typeface="Arial MT"/>
              </a:rPr>
              <a:t>Emerging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157564" y="8524002"/>
            <a:ext cx="243840" cy="87693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789"/>
              </a:lnSpc>
            </a:pPr>
            <a:r>
              <a:rPr dirty="0" sz="1550" spc="-10">
                <a:solidFill>
                  <a:srgbClr val="0E0E0E"/>
                </a:solidFill>
                <a:latin typeface="Times New Roman"/>
                <a:cs typeface="Times New Roman"/>
              </a:rPr>
              <a:t>Sustainble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10210800" y="7348728"/>
            <a:ext cx="972819" cy="228600"/>
          </a:xfrm>
          <a:custGeom>
            <a:avLst/>
            <a:gdLst/>
            <a:ahLst/>
            <a:cxnLst/>
            <a:rect l="l" t="t" r="r" b="b"/>
            <a:pathLst>
              <a:path w="972820" h="228600">
                <a:moveTo>
                  <a:pt x="972312" y="228600"/>
                </a:moveTo>
                <a:lnTo>
                  <a:pt x="0" y="228600"/>
                </a:lnTo>
                <a:lnTo>
                  <a:pt x="0" y="0"/>
                </a:lnTo>
                <a:lnTo>
                  <a:pt x="972312" y="0"/>
                </a:lnTo>
                <a:lnTo>
                  <a:pt x="972312" y="228600"/>
                </a:lnTo>
                <a:close/>
              </a:path>
            </a:pathLst>
          </a:custGeom>
          <a:solidFill>
            <a:srgbClr val="051F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1478768" y="7324343"/>
            <a:ext cx="1771014" cy="253365"/>
          </a:xfrm>
          <a:custGeom>
            <a:avLst/>
            <a:gdLst/>
            <a:ahLst/>
            <a:cxnLst/>
            <a:rect l="l" t="t" r="r" b="b"/>
            <a:pathLst>
              <a:path w="1771015" h="253365">
                <a:moveTo>
                  <a:pt x="1770888" y="252984"/>
                </a:moveTo>
                <a:lnTo>
                  <a:pt x="0" y="252984"/>
                </a:lnTo>
                <a:lnTo>
                  <a:pt x="0" y="0"/>
                </a:lnTo>
                <a:lnTo>
                  <a:pt x="1770888" y="0"/>
                </a:lnTo>
                <a:lnTo>
                  <a:pt x="1770888" y="252984"/>
                </a:lnTo>
                <a:close/>
              </a:path>
            </a:pathLst>
          </a:custGeom>
          <a:solidFill>
            <a:srgbClr val="051F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0198607" y="7738871"/>
            <a:ext cx="2319655" cy="259079"/>
          </a:xfrm>
          <a:custGeom>
            <a:avLst/>
            <a:gdLst/>
            <a:ahLst/>
            <a:cxnLst/>
            <a:rect l="l" t="t" r="r" b="b"/>
            <a:pathLst>
              <a:path w="2319654" h="259079">
                <a:moveTo>
                  <a:pt x="2319528" y="259079"/>
                </a:moveTo>
                <a:lnTo>
                  <a:pt x="0" y="259079"/>
                </a:lnTo>
                <a:lnTo>
                  <a:pt x="0" y="0"/>
                </a:lnTo>
                <a:lnTo>
                  <a:pt x="2319528" y="0"/>
                </a:lnTo>
                <a:lnTo>
                  <a:pt x="2319528" y="259079"/>
                </a:lnTo>
                <a:close/>
              </a:path>
            </a:pathLst>
          </a:custGeom>
          <a:solidFill>
            <a:srgbClr val="051F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0198607" y="8177783"/>
            <a:ext cx="1618615" cy="283845"/>
          </a:xfrm>
          <a:custGeom>
            <a:avLst/>
            <a:gdLst/>
            <a:ahLst/>
            <a:cxnLst/>
            <a:rect l="l" t="t" r="r" b="b"/>
            <a:pathLst>
              <a:path w="1618615" h="283845">
                <a:moveTo>
                  <a:pt x="1618488" y="283464"/>
                </a:moveTo>
                <a:lnTo>
                  <a:pt x="0" y="283464"/>
                </a:lnTo>
                <a:lnTo>
                  <a:pt x="0" y="0"/>
                </a:lnTo>
                <a:lnTo>
                  <a:pt x="1618488" y="0"/>
                </a:lnTo>
                <a:lnTo>
                  <a:pt x="1618488" y="283464"/>
                </a:lnTo>
                <a:close/>
              </a:path>
            </a:pathLst>
          </a:custGeom>
          <a:solidFill>
            <a:srgbClr val="051F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1978640" y="8238743"/>
            <a:ext cx="448309" cy="173990"/>
          </a:xfrm>
          <a:custGeom>
            <a:avLst/>
            <a:gdLst/>
            <a:ahLst/>
            <a:cxnLst/>
            <a:rect l="l" t="t" r="r" b="b"/>
            <a:pathLst>
              <a:path w="448309" h="173990">
                <a:moveTo>
                  <a:pt x="448056" y="173736"/>
                </a:moveTo>
                <a:lnTo>
                  <a:pt x="0" y="173736"/>
                </a:lnTo>
                <a:lnTo>
                  <a:pt x="0" y="0"/>
                </a:lnTo>
                <a:lnTo>
                  <a:pt x="448056" y="0"/>
                </a:lnTo>
                <a:lnTo>
                  <a:pt x="448056" y="173736"/>
                </a:lnTo>
                <a:close/>
              </a:path>
            </a:pathLst>
          </a:custGeom>
          <a:solidFill>
            <a:srgbClr val="051F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12691871" y="7751064"/>
            <a:ext cx="180340" cy="241300"/>
          </a:xfrm>
          <a:custGeom>
            <a:avLst/>
            <a:gdLst/>
            <a:ahLst/>
            <a:cxnLst/>
            <a:rect l="l" t="t" r="r" b="b"/>
            <a:pathLst>
              <a:path w="180340" h="241300">
                <a:moveTo>
                  <a:pt x="179832" y="240792"/>
                </a:moveTo>
                <a:lnTo>
                  <a:pt x="0" y="240792"/>
                </a:lnTo>
                <a:lnTo>
                  <a:pt x="0" y="0"/>
                </a:lnTo>
                <a:lnTo>
                  <a:pt x="179832" y="0"/>
                </a:lnTo>
                <a:lnTo>
                  <a:pt x="179832" y="240792"/>
                </a:lnTo>
                <a:close/>
              </a:path>
            </a:pathLst>
          </a:custGeom>
          <a:solidFill>
            <a:srgbClr val="051F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2588240" y="8177783"/>
            <a:ext cx="490855" cy="234950"/>
          </a:xfrm>
          <a:custGeom>
            <a:avLst/>
            <a:gdLst/>
            <a:ahLst/>
            <a:cxnLst/>
            <a:rect l="l" t="t" r="r" b="b"/>
            <a:pathLst>
              <a:path w="490855" h="234950">
                <a:moveTo>
                  <a:pt x="490728" y="234696"/>
                </a:moveTo>
                <a:lnTo>
                  <a:pt x="0" y="234696"/>
                </a:lnTo>
                <a:lnTo>
                  <a:pt x="0" y="0"/>
                </a:lnTo>
                <a:lnTo>
                  <a:pt x="490728" y="0"/>
                </a:lnTo>
                <a:lnTo>
                  <a:pt x="490728" y="234696"/>
                </a:lnTo>
                <a:close/>
              </a:path>
            </a:pathLst>
          </a:custGeom>
          <a:solidFill>
            <a:srgbClr val="051F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13563600" y="7336535"/>
            <a:ext cx="204470" cy="241300"/>
          </a:xfrm>
          <a:custGeom>
            <a:avLst/>
            <a:gdLst/>
            <a:ahLst/>
            <a:cxnLst/>
            <a:rect l="l" t="t" r="r" b="b"/>
            <a:pathLst>
              <a:path w="204469" h="241300">
                <a:moveTo>
                  <a:pt x="204215" y="240792"/>
                </a:moveTo>
                <a:lnTo>
                  <a:pt x="0" y="240792"/>
                </a:lnTo>
                <a:lnTo>
                  <a:pt x="0" y="0"/>
                </a:lnTo>
                <a:lnTo>
                  <a:pt x="204215" y="0"/>
                </a:lnTo>
                <a:lnTo>
                  <a:pt x="204215" y="240792"/>
                </a:lnTo>
                <a:close/>
              </a:path>
            </a:pathLst>
          </a:custGeom>
          <a:solidFill>
            <a:srgbClr val="051F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13124687" y="7787640"/>
            <a:ext cx="576580" cy="204470"/>
          </a:xfrm>
          <a:custGeom>
            <a:avLst/>
            <a:gdLst/>
            <a:ahLst/>
            <a:cxnLst/>
            <a:rect l="l" t="t" r="r" b="b"/>
            <a:pathLst>
              <a:path w="576580" h="204470">
                <a:moveTo>
                  <a:pt x="576072" y="204215"/>
                </a:moveTo>
                <a:lnTo>
                  <a:pt x="0" y="204215"/>
                </a:lnTo>
                <a:lnTo>
                  <a:pt x="0" y="0"/>
                </a:lnTo>
                <a:lnTo>
                  <a:pt x="576072" y="0"/>
                </a:lnTo>
                <a:lnTo>
                  <a:pt x="576072" y="204215"/>
                </a:lnTo>
                <a:close/>
              </a:path>
            </a:pathLst>
          </a:custGeom>
          <a:solidFill>
            <a:srgbClr val="051F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3283184" y="8208264"/>
            <a:ext cx="490855" cy="204470"/>
          </a:xfrm>
          <a:custGeom>
            <a:avLst/>
            <a:gdLst/>
            <a:ahLst/>
            <a:cxnLst/>
            <a:rect l="l" t="t" r="r" b="b"/>
            <a:pathLst>
              <a:path w="490855" h="204470">
                <a:moveTo>
                  <a:pt x="490728" y="204215"/>
                </a:moveTo>
                <a:lnTo>
                  <a:pt x="0" y="204215"/>
                </a:lnTo>
                <a:lnTo>
                  <a:pt x="0" y="0"/>
                </a:lnTo>
                <a:lnTo>
                  <a:pt x="490728" y="0"/>
                </a:lnTo>
                <a:lnTo>
                  <a:pt x="490728" y="204215"/>
                </a:lnTo>
                <a:close/>
              </a:path>
            </a:pathLst>
          </a:custGeom>
          <a:solidFill>
            <a:srgbClr val="051F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14356080" y="7336535"/>
            <a:ext cx="1386840" cy="295910"/>
          </a:xfrm>
          <a:custGeom>
            <a:avLst/>
            <a:gdLst/>
            <a:ahLst/>
            <a:cxnLst/>
            <a:rect l="l" t="t" r="r" b="b"/>
            <a:pathLst>
              <a:path w="1386840" h="295909">
                <a:moveTo>
                  <a:pt x="1386840" y="295656"/>
                </a:moveTo>
                <a:lnTo>
                  <a:pt x="0" y="295656"/>
                </a:lnTo>
                <a:lnTo>
                  <a:pt x="0" y="0"/>
                </a:lnTo>
                <a:lnTo>
                  <a:pt x="1386840" y="0"/>
                </a:lnTo>
                <a:lnTo>
                  <a:pt x="1386840" y="295656"/>
                </a:lnTo>
                <a:close/>
              </a:path>
            </a:pathLst>
          </a:custGeom>
          <a:solidFill>
            <a:srgbClr val="051F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13868400" y="7769352"/>
            <a:ext cx="685800" cy="222885"/>
          </a:xfrm>
          <a:custGeom>
            <a:avLst/>
            <a:gdLst/>
            <a:ahLst/>
            <a:cxnLst/>
            <a:rect l="l" t="t" r="r" b="b"/>
            <a:pathLst>
              <a:path w="685800" h="222884">
                <a:moveTo>
                  <a:pt x="685800" y="222504"/>
                </a:moveTo>
                <a:lnTo>
                  <a:pt x="0" y="222504"/>
                </a:lnTo>
                <a:lnTo>
                  <a:pt x="0" y="0"/>
                </a:lnTo>
                <a:lnTo>
                  <a:pt x="685800" y="0"/>
                </a:lnTo>
                <a:lnTo>
                  <a:pt x="685800" y="222504"/>
                </a:lnTo>
                <a:close/>
              </a:path>
            </a:pathLst>
          </a:custGeom>
          <a:solidFill>
            <a:srgbClr val="051F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14703552" y="7818119"/>
            <a:ext cx="466725" cy="173990"/>
          </a:xfrm>
          <a:custGeom>
            <a:avLst/>
            <a:gdLst/>
            <a:ahLst/>
            <a:cxnLst/>
            <a:rect l="l" t="t" r="r" b="b"/>
            <a:pathLst>
              <a:path w="466725" h="173990">
                <a:moveTo>
                  <a:pt x="466344" y="173736"/>
                </a:moveTo>
                <a:lnTo>
                  <a:pt x="0" y="173736"/>
                </a:lnTo>
                <a:lnTo>
                  <a:pt x="0" y="0"/>
                </a:lnTo>
                <a:lnTo>
                  <a:pt x="466344" y="0"/>
                </a:lnTo>
                <a:lnTo>
                  <a:pt x="466344" y="173736"/>
                </a:lnTo>
                <a:close/>
              </a:path>
            </a:pathLst>
          </a:custGeom>
          <a:solidFill>
            <a:srgbClr val="051F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13953743" y="8177783"/>
            <a:ext cx="887094" cy="234950"/>
          </a:xfrm>
          <a:custGeom>
            <a:avLst/>
            <a:gdLst/>
            <a:ahLst/>
            <a:cxnLst/>
            <a:rect l="l" t="t" r="r" b="b"/>
            <a:pathLst>
              <a:path w="887094" h="234950">
                <a:moveTo>
                  <a:pt x="886968" y="234696"/>
                </a:moveTo>
                <a:lnTo>
                  <a:pt x="0" y="234696"/>
                </a:lnTo>
                <a:lnTo>
                  <a:pt x="0" y="0"/>
                </a:lnTo>
                <a:lnTo>
                  <a:pt x="886968" y="0"/>
                </a:lnTo>
                <a:lnTo>
                  <a:pt x="886968" y="234696"/>
                </a:lnTo>
                <a:close/>
              </a:path>
            </a:pathLst>
          </a:custGeom>
          <a:solidFill>
            <a:srgbClr val="051F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16044671" y="7367016"/>
            <a:ext cx="307975" cy="210820"/>
          </a:xfrm>
          <a:custGeom>
            <a:avLst/>
            <a:gdLst/>
            <a:ahLst/>
            <a:cxnLst/>
            <a:rect l="l" t="t" r="r" b="b"/>
            <a:pathLst>
              <a:path w="307975" h="210820">
                <a:moveTo>
                  <a:pt x="307848" y="210311"/>
                </a:moveTo>
                <a:lnTo>
                  <a:pt x="0" y="210311"/>
                </a:lnTo>
                <a:lnTo>
                  <a:pt x="0" y="0"/>
                </a:lnTo>
                <a:lnTo>
                  <a:pt x="307848" y="0"/>
                </a:lnTo>
                <a:lnTo>
                  <a:pt x="307848" y="210311"/>
                </a:lnTo>
                <a:close/>
              </a:path>
            </a:pathLst>
          </a:custGeom>
          <a:solidFill>
            <a:srgbClr val="051F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15313152" y="7757159"/>
            <a:ext cx="1247140" cy="295910"/>
          </a:xfrm>
          <a:custGeom>
            <a:avLst/>
            <a:gdLst/>
            <a:ahLst/>
            <a:cxnLst/>
            <a:rect l="l" t="t" r="r" b="b"/>
            <a:pathLst>
              <a:path w="1247140" h="295909">
                <a:moveTo>
                  <a:pt x="1246632" y="295656"/>
                </a:moveTo>
                <a:lnTo>
                  <a:pt x="0" y="295656"/>
                </a:lnTo>
                <a:lnTo>
                  <a:pt x="0" y="0"/>
                </a:lnTo>
                <a:lnTo>
                  <a:pt x="1246632" y="0"/>
                </a:lnTo>
                <a:lnTo>
                  <a:pt x="1246632" y="295656"/>
                </a:lnTo>
                <a:close/>
              </a:path>
            </a:pathLst>
          </a:custGeom>
          <a:solidFill>
            <a:srgbClr val="051F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15020543" y="8177783"/>
            <a:ext cx="1045844" cy="295910"/>
          </a:xfrm>
          <a:custGeom>
            <a:avLst/>
            <a:gdLst/>
            <a:ahLst/>
            <a:cxnLst/>
            <a:rect l="l" t="t" r="r" b="b"/>
            <a:pathLst>
              <a:path w="1045844" h="295909">
                <a:moveTo>
                  <a:pt x="1045463" y="295656"/>
                </a:moveTo>
                <a:lnTo>
                  <a:pt x="0" y="295656"/>
                </a:lnTo>
                <a:lnTo>
                  <a:pt x="0" y="0"/>
                </a:lnTo>
                <a:lnTo>
                  <a:pt x="1045463" y="0"/>
                </a:lnTo>
                <a:lnTo>
                  <a:pt x="1045463" y="295656"/>
                </a:lnTo>
                <a:close/>
              </a:path>
            </a:pathLst>
          </a:custGeom>
          <a:solidFill>
            <a:srgbClr val="051F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16239743" y="8177783"/>
            <a:ext cx="247015" cy="234950"/>
          </a:xfrm>
          <a:custGeom>
            <a:avLst/>
            <a:gdLst/>
            <a:ahLst/>
            <a:cxnLst/>
            <a:rect l="l" t="t" r="r" b="b"/>
            <a:pathLst>
              <a:path w="247015" h="234950">
                <a:moveTo>
                  <a:pt x="246888" y="234696"/>
                </a:moveTo>
                <a:lnTo>
                  <a:pt x="0" y="234696"/>
                </a:lnTo>
                <a:lnTo>
                  <a:pt x="0" y="0"/>
                </a:lnTo>
                <a:lnTo>
                  <a:pt x="246888" y="0"/>
                </a:lnTo>
                <a:lnTo>
                  <a:pt x="246888" y="234696"/>
                </a:lnTo>
                <a:close/>
              </a:path>
            </a:pathLst>
          </a:custGeom>
          <a:solidFill>
            <a:srgbClr val="051F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16642080" y="7324343"/>
            <a:ext cx="1228725" cy="253365"/>
          </a:xfrm>
          <a:custGeom>
            <a:avLst/>
            <a:gdLst/>
            <a:ahLst/>
            <a:cxnLst/>
            <a:rect l="l" t="t" r="r" b="b"/>
            <a:pathLst>
              <a:path w="1228725" h="253365">
                <a:moveTo>
                  <a:pt x="1228344" y="252984"/>
                </a:moveTo>
                <a:lnTo>
                  <a:pt x="0" y="252984"/>
                </a:lnTo>
                <a:lnTo>
                  <a:pt x="0" y="0"/>
                </a:lnTo>
                <a:lnTo>
                  <a:pt x="1228344" y="0"/>
                </a:lnTo>
                <a:lnTo>
                  <a:pt x="1228344" y="252984"/>
                </a:lnTo>
                <a:close/>
              </a:path>
            </a:pathLst>
          </a:custGeom>
          <a:solidFill>
            <a:srgbClr val="051F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16715232" y="7757159"/>
            <a:ext cx="1155700" cy="295910"/>
          </a:xfrm>
          <a:custGeom>
            <a:avLst/>
            <a:gdLst/>
            <a:ahLst/>
            <a:cxnLst/>
            <a:rect l="l" t="t" r="r" b="b"/>
            <a:pathLst>
              <a:path w="1155700" h="295909">
                <a:moveTo>
                  <a:pt x="1155192" y="295656"/>
                </a:moveTo>
                <a:lnTo>
                  <a:pt x="0" y="295656"/>
                </a:lnTo>
                <a:lnTo>
                  <a:pt x="0" y="0"/>
                </a:lnTo>
                <a:lnTo>
                  <a:pt x="1155192" y="0"/>
                </a:lnTo>
                <a:lnTo>
                  <a:pt x="1155192" y="295656"/>
                </a:lnTo>
                <a:close/>
              </a:path>
            </a:pathLst>
          </a:custGeom>
          <a:solidFill>
            <a:srgbClr val="051F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16684752" y="8177783"/>
            <a:ext cx="680085" cy="234950"/>
          </a:xfrm>
          <a:custGeom>
            <a:avLst/>
            <a:gdLst/>
            <a:ahLst/>
            <a:cxnLst/>
            <a:rect l="l" t="t" r="r" b="b"/>
            <a:pathLst>
              <a:path w="680084" h="234950">
                <a:moveTo>
                  <a:pt x="679704" y="234696"/>
                </a:moveTo>
                <a:lnTo>
                  <a:pt x="0" y="234696"/>
                </a:lnTo>
                <a:lnTo>
                  <a:pt x="0" y="0"/>
                </a:lnTo>
                <a:lnTo>
                  <a:pt x="679704" y="0"/>
                </a:lnTo>
                <a:lnTo>
                  <a:pt x="679704" y="234696"/>
                </a:lnTo>
                <a:close/>
              </a:path>
            </a:pathLst>
          </a:custGeom>
          <a:solidFill>
            <a:srgbClr val="051F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17556480" y="8238743"/>
            <a:ext cx="314325" cy="173990"/>
          </a:xfrm>
          <a:custGeom>
            <a:avLst/>
            <a:gdLst/>
            <a:ahLst/>
            <a:cxnLst/>
            <a:rect l="l" t="t" r="r" b="b"/>
            <a:pathLst>
              <a:path w="314325" h="173990">
                <a:moveTo>
                  <a:pt x="313944" y="173736"/>
                </a:moveTo>
                <a:lnTo>
                  <a:pt x="0" y="173736"/>
                </a:lnTo>
                <a:lnTo>
                  <a:pt x="0" y="0"/>
                </a:lnTo>
                <a:lnTo>
                  <a:pt x="313944" y="0"/>
                </a:lnTo>
                <a:lnTo>
                  <a:pt x="313944" y="173736"/>
                </a:lnTo>
                <a:close/>
              </a:path>
            </a:pathLst>
          </a:custGeom>
          <a:solidFill>
            <a:srgbClr val="051F3B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35" name="object 35" descr=""/>
          <p:cNvGraphicFramePr>
            <a:graphicFrameLocks noGrp="1"/>
          </p:cNvGraphicFramePr>
          <p:nvPr/>
        </p:nvGraphicFramePr>
        <p:xfrm>
          <a:off x="9997440" y="7004304"/>
          <a:ext cx="8138159" cy="2254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53070"/>
              </a:tblGrid>
              <a:tr h="1583055">
                <a:tc>
                  <a:txBody>
                    <a:bodyPr/>
                    <a:lstStyle/>
                    <a:p>
                      <a:pPr algn="just" marL="187325" marR="173990" indent="1905">
                        <a:lnSpc>
                          <a:spcPct val="98400"/>
                        </a:lnSpc>
                        <a:spcBef>
                          <a:spcPts val="1780"/>
                        </a:spcBef>
                      </a:pPr>
                      <a:r>
                        <a:rPr dirty="0" sz="27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Lower</a:t>
                      </a:r>
                      <a:r>
                        <a:rPr dirty="0" sz="2700" spc="47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 </a:t>
                      </a:r>
                      <a:r>
                        <a:rPr dirty="0" sz="2700" spc="-26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Correlation</a:t>
                      </a:r>
                      <a:r>
                        <a:rPr dirty="0" sz="2700" spc="36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  </a:t>
                      </a:r>
                      <a:r>
                        <a:rPr dirty="0" sz="185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IS</a:t>
                      </a:r>
                      <a:r>
                        <a:rPr dirty="0" sz="1850" spc="37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    </a:t>
                      </a:r>
                      <a:r>
                        <a:rPr dirty="0" sz="2650" spc="-29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preferred</a:t>
                      </a:r>
                      <a:r>
                        <a:rPr dirty="0" sz="2650" spc="335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  </a:t>
                      </a:r>
                      <a:r>
                        <a:rPr dirty="0" sz="20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ËO</a:t>
                      </a:r>
                      <a:r>
                        <a:rPr dirty="0" sz="2000" spc="2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  </a:t>
                      </a:r>
                      <a:r>
                        <a:rPr dirty="0" sz="2700" spc="-315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achieve </a:t>
                      </a:r>
                      <a:r>
                        <a:rPr dirty="0" sz="2700" spc="-235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diversification.</a:t>
                      </a:r>
                      <a:r>
                        <a:rPr dirty="0" sz="2700" spc="7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dirty="0" sz="24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If</a:t>
                      </a:r>
                      <a:r>
                        <a:rPr dirty="0" sz="2400" spc="37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 </a:t>
                      </a:r>
                      <a:r>
                        <a:rPr dirty="0" sz="195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ËWO</a:t>
                      </a:r>
                      <a:r>
                        <a:rPr dirty="0" sz="1950" spc="4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 </a:t>
                      </a:r>
                      <a:r>
                        <a:rPr dirty="0" sz="235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ETFs</a:t>
                      </a:r>
                      <a:r>
                        <a:rPr dirty="0" sz="2350" spc="5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6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are</a:t>
                      </a:r>
                      <a:r>
                        <a:rPr dirty="0" sz="2600" spc="3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700" spc="-32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strongly</a:t>
                      </a:r>
                      <a:r>
                        <a:rPr dirty="0" sz="2700" spc="42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dirty="0" sz="27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positive </a:t>
                      </a:r>
                      <a:r>
                        <a:rPr dirty="0" baseline="1068" sz="3900" spc="-45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correlated,</a:t>
                      </a:r>
                      <a:r>
                        <a:rPr dirty="0" baseline="1068" sz="3900" spc="-165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  </a:t>
                      </a:r>
                      <a:r>
                        <a:rPr dirty="0" baseline="1010" sz="41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we</a:t>
                      </a:r>
                      <a:r>
                        <a:rPr dirty="0" baseline="1010" sz="4125" spc="712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baseline="1048" sz="3975" spc="89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will</a:t>
                      </a:r>
                      <a:r>
                        <a:rPr dirty="0" baseline="1048" sz="3975" spc="869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85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not</a:t>
                      </a:r>
                      <a:r>
                        <a:rPr dirty="0" sz="2850" spc="54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baseline="1010" sz="41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invest</a:t>
                      </a:r>
                      <a:r>
                        <a:rPr dirty="0" baseline="1010" sz="4125" spc="967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baseline="1089" sz="382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heavily</a:t>
                      </a:r>
                      <a:r>
                        <a:rPr dirty="0" baseline="1089" sz="3825" spc="-52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 </a:t>
                      </a:r>
                      <a:r>
                        <a:rPr dirty="0" sz="2950" spc="-88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dirty="0" sz="2950" spc="-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“</a:t>
                      </a:r>
                      <a:r>
                        <a:rPr dirty="0" sz="2950" spc="-254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dirty="0" sz="2950" spc="60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baseline="1010" sz="4125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both</a:t>
                      </a:r>
                      <a:r>
                        <a:rPr dirty="0" baseline="1010" sz="4125" spc="187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 </a:t>
                      </a:r>
                      <a:r>
                        <a:rPr dirty="0" baseline="1111" sz="3750" spc="-37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as</a:t>
                      </a:r>
                      <a:endParaRPr baseline="1111" sz="3750">
                        <a:latin typeface="Arial MT"/>
                        <a:cs typeface="Arial MT"/>
                      </a:endParaRPr>
                    </a:p>
                  </a:txBody>
                  <a:tcPr marL="0" marR="0" marB="0" marT="226060">
                    <a:lnL w="9525">
                      <a:solidFill>
                        <a:srgbClr val="0C283F"/>
                      </a:solidFill>
                      <a:prstDash val="solid"/>
                    </a:lnL>
                    <a:lnR w="9525">
                      <a:solidFill>
                        <a:srgbClr val="0C283F"/>
                      </a:solidFill>
                      <a:prstDash val="solid"/>
                    </a:lnR>
                    <a:lnT w="9525">
                      <a:solidFill>
                        <a:srgbClr val="0C283F"/>
                      </a:solidFill>
                      <a:prstDash val="solid"/>
                    </a:lnT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marL="190500">
                        <a:lnSpc>
                          <a:spcPts val="2275"/>
                        </a:lnSpc>
                      </a:pPr>
                      <a:r>
                        <a:rPr dirty="0" sz="27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their</a:t>
                      </a:r>
                      <a:r>
                        <a:rPr dirty="0" sz="2700" spc="16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7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prices</a:t>
                      </a:r>
                      <a:r>
                        <a:rPr dirty="0" sz="2700" spc="2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700" spc="1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might</a:t>
                      </a:r>
                      <a:r>
                        <a:rPr dirty="0" sz="2700" spc="7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700" spc="5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drop</a:t>
                      </a:r>
                      <a:r>
                        <a:rPr dirty="0" sz="2700" spc="-1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7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at</a:t>
                      </a:r>
                      <a:r>
                        <a:rPr dirty="0" sz="2700" spc="-4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700" spc="8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dirty="0" sz="2700" spc="-114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27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same </a:t>
                      </a:r>
                      <a:r>
                        <a:rPr dirty="0" sz="2700" spc="4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time.</a:t>
                      </a:r>
                      <a:endParaRPr sz="27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C283F"/>
                      </a:solidFill>
                      <a:prstDash val="solid"/>
                    </a:lnL>
                    <a:lnR w="9525">
                      <a:solidFill>
                        <a:srgbClr val="0C283F"/>
                      </a:solidFill>
                      <a:prstDash val="solid"/>
                    </a:lnR>
                    <a:lnB w="9525">
                      <a:solidFill>
                        <a:srgbClr val="0C283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6" name="object 36" descr=""/>
          <p:cNvSpPr txBox="1"/>
          <p:nvPr/>
        </p:nvSpPr>
        <p:spPr>
          <a:xfrm>
            <a:off x="280169" y="3052571"/>
            <a:ext cx="13481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 MT"/>
                <a:cs typeface="Arial MT"/>
              </a:rPr>
              <a:t>Aussie</a:t>
            </a:r>
            <a:r>
              <a:rPr dirty="0" sz="1400" spc="20">
                <a:latin typeface="Arial MT"/>
                <a:cs typeface="Arial MT"/>
              </a:rPr>
              <a:t> </a:t>
            </a:r>
            <a:r>
              <a:rPr dirty="0" sz="1400" spc="-10">
                <a:latin typeface="Arial MT"/>
                <a:cs typeface="Arial MT"/>
              </a:rPr>
              <a:t>Dividend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423434" y="3844797"/>
            <a:ext cx="1337310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30">
                <a:latin typeface="Arial MT"/>
                <a:cs typeface="Arial MT"/>
              </a:rPr>
              <a:t>Aussie</a:t>
            </a:r>
            <a:r>
              <a:rPr dirty="0" sz="1450" spc="-65">
                <a:latin typeface="Arial MT"/>
                <a:cs typeface="Arial MT"/>
              </a:rPr>
              <a:t> </a:t>
            </a:r>
            <a:r>
              <a:rPr dirty="0" sz="1450" spc="-20">
                <a:latin typeface="Arial MT"/>
                <a:cs typeface="Arial MT"/>
              </a:rPr>
              <a:t>Top200</a:t>
            </a:r>
            <a:r>
              <a:rPr dirty="0" sz="1450" spc="5">
                <a:latin typeface="Arial MT"/>
                <a:cs typeface="Arial MT"/>
              </a:rPr>
              <a:t> </a:t>
            </a:r>
            <a:r>
              <a:rPr dirty="0" sz="1450" spc="-50">
                <a:solidFill>
                  <a:srgbClr val="707070"/>
                </a:solidFill>
                <a:latin typeface="Arial MT"/>
                <a:cs typeface="Arial MT"/>
              </a:rPr>
              <a:t>-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956559" y="3844797"/>
            <a:ext cx="427355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 spc="-60">
                <a:solidFill>
                  <a:srgbClr val="595959"/>
                </a:solidFill>
                <a:latin typeface="Arial MT"/>
                <a:cs typeface="Arial MT"/>
              </a:rPr>
              <a:t>-</a:t>
            </a:r>
            <a:r>
              <a:rPr dirty="0" sz="1450" spc="-20">
                <a:solidFill>
                  <a:srgbClr val="595959"/>
                </a:solidFill>
                <a:latin typeface="Arial MT"/>
                <a:cs typeface="Arial MT"/>
              </a:rPr>
              <a:t>0.</a:t>
            </a:r>
            <a:r>
              <a:rPr dirty="0" sz="1450" spc="-20">
                <a:solidFill>
                  <a:srgbClr val="2A2A2A"/>
                </a:solidFill>
                <a:latin typeface="Arial MT"/>
                <a:cs typeface="Arial MT"/>
              </a:rPr>
              <a:t>12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746838" y="7816088"/>
            <a:ext cx="87947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>
                <a:latin typeface="Arial MT"/>
                <a:cs typeface="Arial MT"/>
              </a:rPr>
              <a:t>Sustainble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3134589" y="2478278"/>
            <a:ext cx="320230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>
                <a:latin typeface="Arial MT"/>
                <a:cs typeface="Arial MT"/>
              </a:rPr>
              <a:t>Correlation</a:t>
            </a:r>
            <a:r>
              <a:rPr dirty="0" sz="1650" spc="385">
                <a:latin typeface="Arial MT"/>
                <a:cs typeface="Arial MT"/>
              </a:rPr>
              <a:t> </a:t>
            </a:r>
            <a:r>
              <a:rPr dirty="0" sz="1650" spc="65">
                <a:solidFill>
                  <a:srgbClr val="0E0E0E"/>
                </a:solidFill>
                <a:latin typeface="Arial MT"/>
                <a:cs typeface="Arial MT"/>
              </a:rPr>
              <a:t>Matrix</a:t>
            </a:r>
            <a:r>
              <a:rPr dirty="0" sz="1650" spc="385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dirty="0" sz="1650">
                <a:latin typeface="Arial MT"/>
                <a:cs typeface="Arial MT"/>
              </a:rPr>
              <a:t>based</a:t>
            </a:r>
            <a:r>
              <a:rPr dirty="0" sz="1650" spc="350">
                <a:latin typeface="Arial MT"/>
                <a:cs typeface="Arial MT"/>
              </a:rPr>
              <a:t> </a:t>
            </a:r>
            <a:r>
              <a:rPr dirty="0" sz="1650">
                <a:solidFill>
                  <a:srgbClr val="1A1A1A"/>
                </a:solidFill>
                <a:latin typeface="Arial MT"/>
                <a:cs typeface="Arial MT"/>
              </a:rPr>
              <a:t>on</a:t>
            </a:r>
            <a:r>
              <a:rPr dirty="0" sz="1650" spc="195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dirty="0" sz="1650" spc="-30">
                <a:solidFill>
                  <a:srgbClr val="1A1A1A"/>
                </a:solidFill>
                <a:latin typeface="Arial MT"/>
                <a:cs typeface="Arial MT"/>
              </a:rPr>
              <a:t>RSI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8495227" y="3366007"/>
            <a:ext cx="37274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35">
                <a:solidFill>
                  <a:srgbClr val="111111"/>
                </a:solidFill>
                <a:latin typeface="Consolas"/>
                <a:cs typeface="Consolas"/>
              </a:rPr>
              <a:t>0.75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10411047" y="1685035"/>
            <a:ext cx="2870200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51F3B"/>
                </a:solidFill>
              </a:rPr>
              <a:t>What</a:t>
            </a:r>
            <a:r>
              <a:rPr dirty="0" spc="-90">
                <a:solidFill>
                  <a:srgbClr val="051F3B"/>
                </a:solidFill>
              </a:rPr>
              <a:t> </a:t>
            </a:r>
            <a:r>
              <a:rPr dirty="0" spc="-25">
                <a:solidFill>
                  <a:srgbClr val="051F3B"/>
                </a:solidFill>
              </a:rPr>
              <a:t>is</a:t>
            </a:r>
            <a:r>
              <a:rPr dirty="0" spc="-420">
                <a:solidFill>
                  <a:srgbClr val="051F3B"/>
                </a:solidFill>
              </a:rPr>
              <a:t> </a:t>
            </a:r>
            <a:r>
              <a:rPr dirty="0" spc="-450">
                <a:solidFill>
                  <a:srgbClr val="051F3B"/>
                </a:solidFill>
              </a:rPr>
              <a:t>RSI?</a:t>
            </a:r>
          </a:p>
        </p:txBody>
      </p:sp>
      <p:sp>
        <p:nvSpPr>
          <p:cNvPr id="43" name="object 4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 indent="111125">
              <a:lnSpc>
                <a:spcPct val="100000"/>
              </a:lnSpc>
              <a:spcBef>
                <a:spcPts val="100"/>
              </a:spcBef>
              <a:tabLst>
                <a:tab pos="3329940" algn="l"/>
              </a:tabLst>
            </a:pPr>
            <a:r>
              <a:rPr dirty="0"/>
              <a:t>Provides</a:t>
            </a:r>
            <a:r>
              <a:rPr dirty="0" spc="40"/>
              <a:t> </a:t>
            </a:r>
            <a:r>
              <a:rPr dirty="0" spc="55"/>
              <a:t>short-</a:t>
            </a:r>
            <a:r>
              <a:rPr dirty="0" spc="45"/>
              <a:t>term</a:t>
            </a:r>
            <a:r>
              <a:rPr dirty="0"/>
              <a:t>	buy</a:t>
            </a:r>
            <a:r>
              <a:rPr dirty="0" spc="210"/>
              <a:t> </a:t>
            </a:r>
            <a:r>
              <a:rPr dirty="0"/>
              <a:t>and</a:t>
            </a:r>
            <a:r>
              <a:rPr dirty="0" spc="195"/>
              <a:t> </a:t>
            </a:r>
            <a:r>
              <a:rPr dirty="0"/>
              <a:t>sell</a:t>
            </a:r>
            <a:r>
              <a:rPr dirty="0" spc="225"/>
              <a:t> </a:t>
            </a:r>
            <a:r>
              <a:rPr dirty="0"/>
              <a:t>signals</a:t>
            </a:r>
            <a:r>
              <a:rPr dirty="0" spc="220"/>
              <a:t> </a:t>
            </a:r>
            <a:r>
              <a:rPr dirty="0"/>
              <a:t>and</a:t>
            </a:r>
            <a:r>
              <a:rPr dirty="0" spc="245"/>
              <a:t> </a:t>
            </a:r>
            <a:r>
              <a:rPr dirty="0" spc="-25"/>
              <a:t>is.</a:t>
            </a:r>
          </a:p>
          <a:p>
            <a:pPr marL="12700" marR="196215" indent="1270">
              <a:lnSpc>
                <a:spcPct val="103400"/>
              </a:lnSpc>
              <a:spcBef>
                <a:spcPts val="20"/>
              </a:spcBef>
            </a:pPr>
            <a:r>
              <a:rPr dirty="0"/>
              <a:t>used</a:t>
            </a:r>
            <a:r>
              <a:rPr dirty="0" spc="90"/>
              <a:t> </a:t>
            </a:r>
            <a:r>
              <a:rPr dirty="0"/>
              <a:t>to</a:t>
            </a:r>
            <a:r>
              <a:rPr dirty="0" spc="275"/>
              <a:t> </a:t>
            </a:r>
            <a:r>
              <a:rPr dirty="0"/>
              <a:t>track</a:t>
            </a:r>
            <a:r>
              <a:rPr dirty="0" spc="65"/>
              <a:t> </a:t>
            </a:r>
            <a:r>
              <a:rPr dirty="0" spc="80"/>
              <a:t>the</a:t>
            </a:r>
            <a:r>
              <a:rPr dirty="0" spc="65"/>
              <a:t> </a:t>
            </a:r>
            <a:r>
              <a:rPr dirty="0"/>
              <a:t>overbought</a:t>
            </a:r>
            <a:r>
              <a:rPr dirty="0" spc="290"/>
              <a:t> </a:t>
            </a:r>
            <a:r>
              <a:rPr dirty="0"/>
              <a:t>and</a:t>
            </a:r>
            <a:r>
              <a:rPr dirty="0" spc="110"/>
              <a:t> </a:t>
            </a:r>
            <a:r>
              <a:rPr dirty="0"/>
              <a:t>oversold</a:t>
            </a:r>
            <a:r>
              <a:rPr dirty="0" spc="265"/>
              <a:t> </a:t>
            </a:r>
            <a:r>
              <a:rPr dirty="0" spc="-10"/>
              <a:t>levels </a:t>
            </a:r>
            <a:r>
              <a:rPr dirty="0"/>
              <a:t>of</a:t>
            </a:r>
            <a:r>
              <a:rPr dirty="0" spc="-50"/>
              <a:t> </a:t>
            </a:r>
            <a:r>
              <a:rPr dirty="0"/>
              <a:t>an</a:t>
            </a:r>
            <a:r>
              <a:rPr dirty="0" spc="-5"/>
              <a:t> </a:t>
            </a:r>
            <a:r>
              <a:rPr dirty="0" spc="-10"/>
              <a:t>asset</a:t>
            </a:r>
          </a:p>
          <a:p>
            <a:pPr marL="25400">
              <a:lnSpc>
                <a:spcPct val="100000"/>
              </a:lnSpc>
              <a:spcBef>
                <a:spcPts val="1175"/>
              </a:spcBef>
            </a:pPr>
            <a:r>
              <a:rPr dirty="0" sz="3800" spc="-70">
                <a:latin typeface="Arial Black"/>
                <a:cs typeface="Arial Black"/>
              </a:rPr>
              <a:t>C</a:t>
            </a:r>
            <a:r>
              <a:rPr dirty="0" sz="4200" spc="-80">
                <a:latin typeface="Arial Black"/>
                <a:cs typeface="Arial Black"/>
              </a:rPr>
              <a:t>orrelati</a:t>
            </a:r>
            <a:r>
              <a:rPr dirty="0" sz="4200" spc="-285">
                <a:latin typeface="Arial Black"/>
                <a:cs typeface="Arial Black"/>
              </a:rPr>
              <a:t>o</a:t>
            </a:r>
            <a:r>
              <a:rPr dirty="0" sz="4200" spc="-4029">
                <a:latin typeface="Arial Black"/>
                <a:cs typeface="Arial Black"/>
              </a:rPr>
              <a:t>m</a:t>
            </a:r>
            <a:r>
              <a:rPr dirty="0" sz="4200" spc="-70">
                <a:latin typeface="Arial Black"/>
                <a:cs typeface="Arial Black"/>
              </a:rPr>
              <a:t>n</a:t>
            </a:r>
            <a:r>
              <a:rPr dirty="0" sz="4200" spc="-885">
                <a:latin typeface="Arial Black"/>
                <a:cs typeface="Arial Black"/>
              </a:rPr>
              <a:t> </a:t>
            </a:r>
            <a:r>
              <a:rPr dirty="0" sz="4200" spc="-445">
                <a:latin typeface="Arial Black"/>
                <a:cs typeface="Arial Black"/>
              </a:rPr>
              <a:t>atrix</a:t>
            </a:r>
            <a:endParaRPr sz="4200">
              <a:latin typeface="Arial Black"/>
              <a:cs typeface="Arial Black"/>
            </a:endParaRPr>
          </a:p>
          <a:p>
            <a:pPr marL="147955" marR="5080" indent="-10160">
              <a:lnSpc>
                <a:spcPct val="103400"/>
              </a:lnSpc>
              <a:spcBef>
                <a:spcPts val="1660"/>
              </a:spcBef>
              <a:tabLst>
                <a:tab pos="1953260" algn="l"/>
                <a:tab pos="5363845" algn="l"/>
              </a:tabLst>
            </a:pPr>
            <a:r>
              <a:rPr dirty="0" spc="-10"/>
              <a:t>Correlation</a:t>
            </a:r>
            <a:r>
              <a:rPr dirty="0"/>
              <a:t>	tells</a:t>
            </a:r>
            <a:r>
              <a:rPr dirty="0" spc="290"/>
              <a:t> </a:t>
            </a:r>
            <a:r>
              <a:rPr dirty="0"/>
              <a:t>us</a:t>
            </a:r>
            <a:r>
              <a:rPr dirty="0" spc="290"/>
              <a:t> </a:t>
            </a:r>
            <a:r>
              <a:rPr dirty="0"/>
              <a:t>how</a:t>
            </a:r>
            <a:r>
              <a:rPr dirty="0" spc="345"/>
              <a:t> </a:t>
            </a:r>
            <a:r>
              <a:rPr dirty="0" spc="-10"/>
              <a:t>different</a:t>
            </a:r>
            <a:r>
              <a:rPr dirty="0"/>
              <a:t>	</a:t>
            </a:r>
            <a:r>
              <a:rPr dirty="0" spc="-35"/>
              <a:t>assets</a:t>
            </a:r>
            <a:r>
              <a:rPr dirty="0" spc="185"/>
              <a:t> </a:t>
            </a:r>
            <a:r>
              <a:rPr dirty="0"/>
              <a:t>move</a:t>
            </a:r>
            <a:r>
              <a:rPr dirty="0" spc="150"/>
              <a:t> </a:t>
            </a:r>
            <a:r>
              <a:rPr dirty="0" spc="30"/>
              <a:t>in </a:t>
            </a:r>
            <a:r>
              <a:rPr dirty="0"/>
              <a:t>relation</a:t>
            </a:r>
            <a:r>
              <a:rPr dirty="0" spc="80"/>
              <a:t> </a:t>
            </a:r>
            <a:r>
              <a:rPr dirty="0"/>
              <a:t>to</a:t>
            </a:r>
            <a:r>
              <a:rPr dirty="0" spc="125"/>
              <a:t> </a:t>
            </a:r>
            <a:r>
              <a:rPr dirty="0"/>
              <a:t>each</a:t>
            </a:r>
            <a:r>
              <a:rPr dirty="0" spc="90"/>
              <a:t> </a:t>
            </a:r>
            <a:r>
              <a:rPr dirty="0" spc="-20"/>
              <a:t>other</a:t>
            </a:r>
          </a:p>
          <a:p>
            <a:pPr marL="2159000">
              <a:lnSpc>
                <a:spcPct val="100000"/>
              </a:lnSpc>
              <a:spcBef>
                <a:spcPts val="1664"/>
              </a:spcBef>
              <a:tabLst>
                <a:tab pos="4958080" algn="l"/>
              </a:tabLst>
            </a:pPr>
            <a:r>
              <a:rPr dirty="0" spc="-310">
                <a:latin typeface="Arial Black"/>
                <a:cs typeface="Arial Black"/>
              </a:rPr>
              <a:t>indicate</a:t>
            </a:r>
            <a:r>
              <a:rPr dirty="0">
                <a:latin typeface="Arial Black"/>
                <a:cs typeface="Arial Black"/>
              </a:rPr>
              <a:t>	</a:t>
            </a:r>
            <a:r>
              <a:rPr dirty="0" spc="-305">
                <a:latin typeface="Arial Black"/>
                <a:cs typeface="Arial Black"/>
              </a:rPr>
              <a:t>correlation.</a:t>
            </a:r>
          </a:p>
          <a:p>
            <a:pPr marL="144145">
              <a:lnSpc>
                <a:spcPct val="100000"/>
              </a:lnSpc>
              <a:spcBef>
                <a:spcPts val="160"/>
              </a:spcBef>
            </a:pPr>
            <a:r>
              <a:rPr dirty="0" u="heavy" spc="-320">
                <a:solidFill>
                  <a:srgbClr val="9C2821"/>
                </a:solidFill>
                <a:uFill>
                  <a:solidFill>
                    <a:srgbClr val="9C2B23"/>
                  </a:solidFill>
                </a:uFill>
                <a:latin typeface="Arial Black"/>
                <a:cs typeface="Arial Black"/>
              </a:rPr>
              <a:t>Red</a:t>
            </a:r>
            <a:r>
              <a:rPr dirty="0" u="heavy" spc="-20">
                <a:solidFill>
                  <a:srgbClr val="9C2821"/>
                </a:solidFill>
                <a:uFill>
                  <a:solidFill>
                    <a:srgbClr val="9C2B23"/>
                  </a:solidFill>
                </a:uFill>
                <a:latin typeface="Arial Black"/>
                <a:cs typeface="Arial Black"/>
              </a:rPr>
              <a:t> </a:t>
            </a:r>
            <a:r>
              <a:rPr dirty="0" u="heavy" spc="-300">
                <a:solidFill>
                  <a:srgbClr val="9C2821"/>
                </a:solidFill>
                <a:uFill>
                  <a:solidFill>
                    <a:srgbClr val="9C2B23"/>
                  </a:solidFill>
                </a:uFill>
                <a:latin typeface="Arial Black"/>
                <a:cs typeface="Arial Black"/>
              </a:rPr>
              <a:t>shades</a:t>
            </a:r>
            <a:r>
              <a:rPr dirty="0" spc="-45">
                <a:solidFill>
                  <a:srgbClr val="9C2821"/>
                </a:solidFill>
                <a:latin typeface="Arial Black"/>
                <a:cs typeface="Arial Black"/>
              </a:rPr>
              <a:t> </a:t>
            </a:r>
            <a:r>
              <a:rPr dirty="0" spc="-300">
                <a:latin typeface="Arial Black"/>
                <a:cs typeface="Arial Black"/>
              </a:rPr>
              <a:t>indicate</a:t>
            </a:r>
            <a:r>
              <a:rPr dirty="0" spc="90">
                <a:latin typeface="Arial Black"/>
                <a:cs typeface="Arial Black"/>
              </a:rPr>
              <a:t> </a:t>
            </a:r>
            <a:r>
              <a:rPr dirty="0" spc="-240">
                <a:solidFill>
                  <a:srgbClr val="9C2821"/>
                </a:solidFill>
                <a:latin typeface="Arial Black"/>
                <a:cs typeface="Arial Black"/>
              </a:rPr>
              <a:t>p</a:t>
            </a:r>
            <a:r>
              <a:rPr dirty="0" u="heavy" spc="-240">
                <a:solidFill>
                  <a:srgbClr val="9C2821"/>
                </a:solidFill>
                <a:uFill>
                  <a:solidFill>
                    <a:srgbClr val="9C2B23"/>
                  </a:solidFill>
                </a:uFill>
                <a:latin typeface="Arial Black"/>
                <a:cs typeface="Arial Black"/>
              </a:rPr>
              <a:t>ositive</a:t>
            </a:r>
            <a:r>
              <a:rPr dirty="0" u="heavy" spc="-480">
                <a:solidFill>
                  <a:srgbClr val="9C2821"/>
                </a:solidFill>
                <a:uFill>
                  <a:solidFill>
                    <a:srgbClr val="9C2B23"/>
                  </a:solidFill>
                </a:uFill>
                <a:latin typeface="Arial Black"/>
                <a:cs typeface="Arial Black"/>
              </a:rPr>
              <a:t> </a:t>
            </a:r>
            <a:r>
              <a:rPr dirty="0" spc="-245">
                <a:solidFill>
                  <a:srgbClr val="9C2821"/>
                </a:solidFill>
                <a:latin typeface="Arial Black"/>
                <a:cs typeface="Arial Black"/>
              </a:rPr>
              <a:t> </a:t>
            </a:r>
            <a:r>
              <a:rPr dirty="0" spc="-320">
                <a:latin typeface="Arial Black"/>
                <a:cs typeface="Arial Black"/>
              </a:rPr>
              <a:t>correlation</a:t>
            </a:r>
          </a:p>
        </p:txBody>
      </p:sp>
      <p:sp>
        <p:nvSpPr>
          <p:cNvPr id="44" name="object 44" descr=""/>
          <p:cNvSpPr txBox="1"/>
          <p:nvPr/>
        </p:nvSpPr>
        <p:spPr>
          <a:xfrm>
            <a:off x="8380494" y="4762246"/>
            <a:ext cx="484505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>
                <a:solidFill>
                  <a:srgbClr val="797979"/>
                </a:solidFill>
                <a:latin typeface="Arial Black"/>
                <a:cs typeface="Arial Black"/>
              </a:rPr>
              <a:t>-</a:t>
            </a:r>
            <a:r>
              <a:rPr dirty="0" sz="1450" spc="-65">
                <a:solidFill>
                  <a:srgbClr val="797979"/>
                </a:solidFill>
                <a:latin typeface="Arial Black"/>
                <a:cs typeface="Arial Black"/>
              </a:rPr>
              <a:t> </a:t>
            </a:r>
            <a:r>
              <a:rPr dirty="0" sz="1450" spc="-165">
                <a:solidFill>
                  <a:srgbClr val="0E0E0E"/>
                </a:solidFill>
                <a:latin typeface="Arial Black"/>
                <a:cs typeface="Arial Black"/>
              </a:rPr>
              <a:t>0.25</a:t>
            </a:r>
            <a:endParaRPr sz="1450">
              <a:latin typeface="Arial Black"/>
              <a:cs typeface="Arial Black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8366660" y="5444490"/>
            <a:ext cx="504190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-190">
                <a:solidFill>
                  <a:srgbClr val="262626"/>
                </a:solidFill>
                <a:latin typeface="Courier New"/>
                <a:cs typeface="Courier New"/>
              </a:rPr>
              <a:t>-</a:t>
            </a:r>
            <a:r>
              <a:rPr dirty="0" sz="1550" spc="-165">
                <a:solidFill>
                  <a:srgbClr val="262626"/>
                </a:solidFill>
                <a:latin typeface="Courier New"/>
                <a:cs typeface="Courier New"/>
              </a:rPr>
              <a:t>0.00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8358093" y="6151879"/>
            <a:ext cx="64960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95">
                <a:solidFill>
                  <a:srgbClr val="0F0F0F"/>
                </a:solidFill>
                <a:latin typeface="Courier New"/>
                <a:cs typeface="Courier New"/>
              </a:rPr>
              <a:t>--</a:t>
            </a:r>
            <a:r>
              <a:rPr dirty="0" sz="1500" spc="-75">
                <a:solidFill>
                  <a:srgbClr val="0F0F0F"/>
                </a:solidFill>
                <a:latin typeface="Courier New"/>
                <a:cs typeface="Courier New"/>
              </a:rPr>
              <a:t>0.25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8366084" y="6843776"/>
            <a:ext cx="640080" cy="9518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670">
              <a:lnSpc>
                <a:spcPct val="100000"/>
              </a:lnSpc>
              <a:spcBef>
                <a:spcPts val="100"/>
              </a:spcBef>
            </a:pPr>
            <a:r>
              <a:rPr dirty="0" sz="1500">
                <a:solidFill>
                  <a:srgbClr val="6B6B6B"/>
                </a:solidFill>
                <a:latin typeface="Arial Black"/>
                <a:cs typeface="Arial Black"/>
              </a:rPr>
              <a:t>-</a:t>
            </a:r>
            <a:r>
              <a:rPr dirty="0" sz="1500" spc="40">
                <a:solidFill>
                  <a:srgbClr val="6B6B6B"/>
                </a:solidFill>
                <a:latin typeface="Arial Black"/>
                <a:cs typeface="Arial Black"/>
              </a:rPr>
              <a:t> </a:t>
            </a:r>
            <a:r>
              <a:rPr dirty="0" sz="1500" spc="-409">
                <a:solidFill>
                  <a:srgbClr val="2F2F2F"/>
                </a:solidFill>
                <a:latin typeface="Arial Black"/>
                <a:cs typeface="Arial Black"/>
              </a:rPr>
              <a:t>—</a:t>
            </a:r>
            <a:r>
              <a:rPr dirty="0" sz="1500" spc="-220">
                <a:solidFill>
                  <a:srgbClr val="2F2F2F"/>
                </a:solidFill>
                <a:latin typeface="Arial Black"/>
                <a:cs typeface="Arial Black"/>
              </a:rPr>
              <a:t>0.50</a:t>
            </a:r>
            <a:endParaRPr sz="15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455"/>
              </a:spcBef>
            </a:pPr>
            <a:endParaRPr sz="15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dirty="0" sz="1600" spc="-175">
                <a:solidFill>
                  <a:srgbClr val="0C0C0C"/>
                </a:solidFill>
                <a:latin typeface="Courier New"/>
                <a:cs typeface="Courier New"/>
              </a:rPr>
              <a:t>--</a:t>
            </a:r>
            <a:r>
              <a:rPr dirty="0" sz="1600" spc="-145">
                <a:solidFill>
                  <a:srgbClr val="0C0C0C"/>
                </a:solidFill>
                <a:latin typeface="Courier New"/>
                <a:cs typeface="Courier New"/>
              </a:rPr>
              <a:t>0.75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8360802" y="8246109"/>
            <a:ext cx="644525" cy="24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>
                <a:solidFill>
                  <a:srgbClr val="0C0C0C"/>
                </a:solidFill>
                <a:latin typeface="Consolas"/>
                <a:cs typeface="Consolas"/>
              </a:rPr>
              <a:t>--</a:t>
            </a:r>
            <a:r>
              <a:rPr dirty="0" sz="1450" spc="-20">
                <a:solidFill>
                  <a:srgbClr val="0C0C0C"/>
                </a:solidFill>
                <a:latin typeface="Consolas"/>
                <a:cs typeface="Consolas"/>
              </a:rPr>
              <a:t>1.00</a:t>
            </a:r>
            <a:endParaRPr sz="14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504176"/>
            <a:ext cx="1758695" cy="278282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80616" y="8790431"/>
            <a:ext cx="911352" cy="149656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53639" y="8135111"/>
            <a:ext cx="213360" cy="49682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53183" y="7379207"/>
            <a:ext cx="402336" cy="51815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71800" y="2590800"/>
            <a:ext cx="13036296" cy="60960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313943"/>
            <a:ext cx="4928616" cy="1365503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2678922" y="4858591"/>
            <a:ext cx="217170" cy="154178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590"/>
              </a:lnSpc>
            </a:pPr>
            <a:r>
              <a:rPr dirty="0" sz="1350">
                <a:latin typeface="Arial MT"/>
                <a:cs typeface="Arial MT"/>
              </a:rPr>
              <a:t>Standard</a:t>
            </a:r>
            <a:r>
              <a:rPr dirty="0" sz="1350" spc="135">
                <a:latin typeface="Arial MT"/>
                <a:cs typeface="Arial MT"/>
              </a:rPr>
              <a:t> </a:t>
            </a:r>
            <a:r>
              <a:rPr dirty="0" sz="1350" spc="-10">
                <a:solidFill>
                  <a:srgbClr val="0F0F0F"/>
                </a:solidFill>
                <a:latin typeface="Arial MT"/>
                <a:cs typeface="Arial MT"/>
              </a:rPr>
              <a:t>Deviation</a:t>
            </a:r>
            <a:endParaRPr sz="1350">
              <a:latin typeface="Arial MT"/>
              <a:cs typeface="Arial MT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625583" y="8793480"/>
            <a:ext cx="438912" cy="408431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4242815" y="8787383"/>
            <a:ext cx="307975" cy="262255"/>
            <a:chOff x="4242815" y="8787383"/>
            <a:chExt cx="307975" cy="262255"/>
          </a:xfrm>
        </p:grpSpPr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89119" y="8787383"/>
              <a:ext cx="161544" cy="1524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42815" y="8918447"/>
              <a:ext cx="170687" cy="131064"/>
            </a:xfrm>
            <a:prstGeom prst="rect">
              <a:avLst/>
            </a:prstGeom>
          </p:spPr>
        </p:pic>
      </p:grpSp>
      <p:grpSp>
        <p:nvGrpSpPr>
          <p:cNvPr id="13" name="object 13" descr=""/>
          <p:cNvGrpSpPr/>
          <p:nvPr/>
        </p:nvGrpSpPr>
        <p:grpSpPr>
          <a:xfrm>
            <a:off x="6236208" y="8747759"/>
            <a:ext cx="417830" cy="433070"/>
            <a:chOff x="6236208" y="8747759"/>
            <a:chExt cx="417830" cy="433070"/>
          </a:xfrm>
        </p:grpSpPr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77000" y="8747759"/>
              <a:ext cx="176783" cy="20726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36208" y="8924543"/>
              <a:ext cx="271271" cy="256031"/>
            </a:xfrm>
            <a:prstGeom prst="rect">
              <a:avLst/>
            </a:prstGeom>
          </p:spPr>
        </p:pic>
      </p:grpSp>
      <p:grpSp>
        <p:nvGrpSpPr>
          <p:cNvPr id="16" name="object 16" descr=""/>
          <p:cNvGrpSpPr/>
          <p:nvPr/>
        </p:nvGrpSpPr>
        <p:grpSpPr>
          <a:xfrm>
            <a:off x="8001000" y="8772143"/>
            <a:ext cx="368935" cy="384175"/>
            <a:chOff x="8001000" y="8772143"/>
            <a:chExt cx="368935" cy="384175"/>
          </a:xfrm>
        </p:grpSpPr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02168" y="8772143"/>
              <a:ext cx="167640" cy="16764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01000" y="8918447"/>
              <a:ext cx="237744" cy="237743"/>
            </a:xfrm>
            <a:prstGeom prst="rect">
              <a:avLst/>
            </a:prstGeom>
          </p:spPr>
        </p:pic>
      </p:grpSp>
      <p:pic>
        <p:nvPicPr>
          <p:cNvPr id="19" name="object 19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497056" y="8793480"/>
            <a:ext cx="338327" cy="323088"/>
          </a:xfrm>
          <a:prstGeom prst="rect">
            <a:avLst/>
          </a:prstGeom>
        </p:spPr>
      </p:pic>
      <p:grpSp>
        <p:nvGrpSpPr>
          <p:cNvPr id="20" name="object 20" descr=""/>
          <p:cNvGrpSpPr/>
          <p:nvPr/>
        </p:nvGrpSpPr>
        <p:grpSpPr>
          <a:xfrm>
            <a:off x="13258800" y="8793480"/>
            <a:ext cx="372110" cy="347980"/>
            <a:chOff x="13258800" y="8793480"/>
            <a:chExt cx="372110" cy="347980"/>
          </a:xfrm>
        </p:grpSpPr>
        <p:pic>
          <p:nvPicPr>
            <p:cNvPr id="21" name="object 2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84352" y="8793480"/>
              <a:ext cx="146303" cy="14630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258800" y="8918448"/>
              <a:ext cx="262128" cy="222503"/>
            </a:xfrm>
            <a:prstGeom prst="rect">
              <a:avLst/>
            </a:prstGeom>
          </p:spPr>
        </p:pic>
      </p:grpSp>
      <p:grpSp>
        <p:nvGrpSpPr>
          <p:cNvPr id="23" name="object 23" descr=""/>
          <p:cNvGrpSpPr/>
          <p:nvPr/>
        </p:nvGrpSpPr>
        <p:grpSpPr>
          <a:xfrm>
            <a:off x="15047976" y="8772143"/>
            <a:ext cx="368935" cy="384175"/>
            <a:chOff x="15047976" y="8772143"/>
            <a:chExt cx="368935" cy="384175"/>
          </a:xfrm>
        </p:grpSpPr>
        <p:pic>
          <p:nvPicPr>
            <p:cNvPr id="24" name="object 2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240000" y="8772143"/>
              <a:ext cx="176784" cy="176784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047976" y="8918447"/>
              <a:ext cx="237744" cy="237743"/>
            </a:xfrm>
            <a:prstGeom prst="rect">
              <a:avLst/>
            </a:prstGeom>
          </p:spPr>
        </p:pic>
      </p:grpSp>
      <p:pic>
        <p:nvPicPr>
          <p:cNvPr id="26" name="object 26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971800" y="3724655"/>
            <a:ext cx="423672" cy="112775"/>
          </a:xfrm>
          <a:prstGeom prst="rect">
            <a:avLst/>
          </a:prstGeom>
        </p:spPr>
      </p:pic>
      <p:sp>
        <p:nvSpPr>
          <p:cNvPr id="27" name="object 27" descr=""/>
          <p:cNvSpPr txBox="1"/>
          <p:nvPr/>
        </p:nvSpPr>
        <p:spPr>
          <a:xfrm>
            <a:off x="2951112" y="2836164"/>
            <a:ext cx="4502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5">
                <a:solidFill>
                  <a:srgbClr val="262626"/>
                </a:solidFill>
                <a:latin typeface="Consolas"/>
                <a:cs typeface="Consolas"/>
              </a:rPr>
              <a:t>o.175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939929" y="5268721"/>
            <a:ext cx="47307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5">
                <a:solidFill>
                  <a:srgbClr val="262626"/>
                </a:solidFill>
                <a:latin typeface="Courier New"/>
                <a:cs typeface="Courier New"/>
              </a:rPr>
              <a:t>0.100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951807" y="6073140"/>
            <a:ext cx="4413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85">
                <a:solidFill>
                  <a:srgbClr val="444444"/>
                </a:solidFill>
                <a:latin typeface="Arial Black"/>
                <a:cs typeface="Arial Black"/>
              </a:rPr>
              <a:t>0.075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2952328" y="6887464"/>
            <a:ext cx="45085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5">
                <a:solidFill>
                  <a:srgbClr val="343434"/>
                </a:solidFill>
                <a:latin typeface="Arial Black"/>
                <a:cs typeface="Arial Black"/>
              </a:rPr>
              <a:t>0.050</a:t>
            </a:r>
            <a:endParaRPr sz="1300">
              <a:latin typeface="Arial Black"/>
              <a:cs typeface="Arial Black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2951807" y="7691628"/>
            <a:ext cx="4413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85">
                <a:solidFill>
                  <a:srgbClr val="0C0C0C"/>
                </a:solidFill>
                <a:latin typeface="Arial Black"/>
                <a:cs typeface="Arial Black"/>
              </a:rPr>
              <a:t>0.025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951807" y="8499347"/>
            <a:ext cx="4521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70">
                <a:solidFill>
                  <a:srgbClr val="383838"/>
                </a:solidFill>
                <a:latin typeface="Arial Black"/>
                <a:cs typeface="Arial Black"/>
              </a:rPr>
              <a:t>0.000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5110367" y="367349"/>
            <a:ext cx="11520170" cy="1097915"/>
          </a:xfrm>
          <a:prstGeom prst="rect"/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3350" spc="-695">
                <a:latin typeface="Arial Black"/>
                <a:cs typeface="Arial Black"/>
              </a:rPr>
              <a:t>The</a:t>
            </a:r>
            <a:r>
              <a:rPr dirty="0" sz="3350" spc="-70">
                <a:latin typeface="Arial Black"/>
                <a:cs typeface="Arial Black"/>
              </a:rPr>
              <a:t> </a:t>
            </a:r>
            <a:r>
              <a:rPr dirty="0" sz="3350" spc="-555">
                <a:latin typeface="Arial Black"/>
                <a:cs typeface="Arial Black"/>
              </a:rPr>
              <a:t>standard</a:t>
            </a:r>
            <a:r>
              <a:rPr dirty="0" sz="3350" spc="190">
                <a:latin typeface="Arial Black"/>
                <a:cs typeface="Arial Black"/>
              </a:rPr>
              <a:t> </a:t>
            </a:r>
            <a:r>
              <a:rPr dirty="0" sz="3350" spc="-515">
                <a:latin typeface="Arial Black"/>
                <a:cs typeface="Arial Black"/>
              </a:rPr>
              <a:t>deviation</a:t>
            </a:r>
            <a:r>
              <a:rPr dirty="0" sz="3350" spc="35">
                <a:latin typeface="Arial Black"/>
                <a:cs typeface="Arial Black"/>
              </a:rPr>
              <a:t> </a:t>
            </a:r>
            <a:r>
              <a:rPr dirty="0" sz="3350" spc="-535">
                <a:latin typeface="Arial Black"/>
                <a:cs typeface="Arial Black"/>
              </a:rPr>
              <a:t>of</a:t>
            </a:r>
            <a:r>
              <a:rPr dirty="0" sz="3350" spc="-30">
                <a:latin typeface="Arial Black"/>
                <a:cs typeface="Arial Black"/>
              </a:rPr>
              <a:t> </a:t>
            </a:r>
            <a:r>
              <a:rPr dirty="0" sz="3350" spc="-540">
                <a:latin typeface="Arial Black"/>
                <a:cs typeface="Arial Black"/>
              </a:rPr>
              <a:t>the</a:t>
            </a:r>
            <a:r>
              <a:rPr dirty="0" sz="3350" spc="-125">
                <a:latin typeface="Arial Black"/>
                <a:cs typeface="Arial Black"/>
              </a:rPr>
              <a:t> </a:t>
            </a:r>
            <a:r>
              <a:rPr dirty="0" sz="3350" spc="-535">
                <a:latin typeface="Arial Black"/>
                <a:cs typeface="Arial Black"/>
              </a:rPr>
              <a:t>returns</a:t>
            </a:r>
            <a:r>
              <a:rPr dirty="0" sz="3350" spc="-10">
                <a:latin typeface="Arial Black"/>
                <a:cs typeface="Arial Black"/>
              </a:rPr>
              <a:t> </a:t>
            </a:r>
            <a:r>
              <a:rPr dirty="0" sz="3350" spc="-455">
                <a:latin typeface="Arial Black"/>
                <a:cs typeface="Arial Black"/>
              </a:rPr>
              <a:t>(or</a:t>
            </a:r>
            <a:r>
              <a:rPr dirty="0" sz="3350" spc="5">
                <a:latin typeface="Arial Black"/>
                <a:cs typeface="Arial Black"/>
              </a:rPr>
              <a:t> </a:t>
            </a:r>
            <a:r>
              <a:rPr dirty="0" sz="3350" spc="-530">
                <a:latin typeface="Arial Black"/>
                <a:cs typeface="Arial Black"/>
              </a:rPr>
              <a:t>price</a:t>
            </a:r>
            <a:r>
              <a:rPr dirty="0" sz="3350" spc="20">
                <a:latin typeface="Arial Black"/>
                <a:cs typeface="Arial Black"/>
              </a:rPr>
              <a:t> </a:t>
            </a:r>
            <a:r>
              <a:rPr dirty="0" sz="3350" spc="-570">
                <a:latin typeface="Arial Black"/>
                <a:cs typeface="Arial Black"/>
              </a:rPr>
              <a:t>changes)</a:t>
            </a:r>
            <a:r>
              <a:rPr dirty="0" sz="3350" spc="50">
                <a:latin typeface="Arial Black"/>
                <a:cs typeface="Arial Black"/>
              </a:rPr>
              <a:t> </a:t>
            </a:r>
            <a:r>
              <a:rPr dirty="0" sz="3350" spc="-600">
                <a:latin typeface="Arial Black"/>
                <a:cs typeface="Arial Black"/>
              </a:rPr>
              <a:t>are</a:t>
            </a:r>
            <a:r>
              <a:rPr dirty="0" sz="3350" spc="-155">
                <a:latin typeface="Arial Black"/>
                <a:cs typeface="Arial Black"/>
              </a:rPr>
              <a:t> </a:t>
            </a:r>
            <a:r>
              <a:rPr dirty="0" sz="3350" spc="-595">
                <a:latin typeface="Arial Black"/>
                <a:cs typeface="Arial Black"/>
              </a:rPr>
              <a:t>used</a:t>
            </a:r>
            <a:endParaRPr sz="3350">
              <a:latin typeface="Arial Black"/>
              <a:cs typeface="Arial Black"/>
            </a:endParaRPr>
          </a:p>
          <a:p>
            <a:pPr marL="13335">
              <a:lnSpc>
                <a:spcPct val="100000"/>
              </a:lnSpc>
              <a:spcBef>
                <a:spcPts val="229"/>
              </a:spcBef>
            </a:pPr>
            <a:r>
              <a:rPr dirty="0" sz="3300" spc="-660">
                <a:latin typeface="Arial Black"/>
                <a:cs typeface="Arial Black"/>
              </a:rPr>
              <a:t>as</a:t>
            </a:r>
            <a:r>
              <a:rPr dirty="0" sz="3300" spc="-95">
                <a:latin typeface="Arial Black"/>
                <a:cs typeface="Arial Black"/>
              </a:rPr>
              <a:t> </a:t>
            </a:r>
            <a:r>
              <a:rPr dirty="0" sz="3300" spc="-770">
                <a:latin typeface="Arial Black"/>
                <a:cs typeface="Arial Black"/>
              </a:rPr>
              <a:t>a</a:t>
            </a:r>
            <a:r>
              <a:rPr dirty="0" sz="3300" spc="-114">
                <a:latin typeface="Arial Black"/>
                <a:cs typeface="Arial Black"/>
              </a:rPr>
              <a:t> </a:t>
            </a:r>
            <a:r>
              <a:rPr dirty="0" sz="3300" spc="-565">
                <a:latin typeface="Arial Black"/>
                <a:cs typeface="Arial Black"/>
              </a:rPr>
              <a:t>measure</a:t>
            </a:r>
            <a:r>
              <a:rPr dirty="0" sz="3300" spc="65">
                <a:latin typeface="Arial Black"/>
                <a:cs typeface="Arial Black"/>
              </a:rPr>
              <a:t> </a:t>
            </a:r>
            <a:r>
              <a:rPr dirty="0" sz="3300" spc="-509">
                <a:latin typeface="Arial Black"/>
                <a:cs typeface="Arial Black"/>
              </a:rPr>
              <a:t>of</a:t>
            </a:r>
            <a:r>
              <a:rPr dirty="0" sz="3300" spc="-40">
                <a:latin typeface="Arial Black"/>
                <a:cs typeface="Arial Black"/>
              </a:rPr>
              <a:t> </a:t>
            </a:r>
            <a:r>
              <a:rPr dirty="0" sz="3300" spc="-565">
                <a:latin typeface="Arial Black"/>
                <a:cs typeface="Arial Black"/>
              </a:rPr>
              <a:t>risk</a:t>
            </a:r>
            <a:r>
              <a:rPr dirty="0" sz="3300">
                <a:latin typeface="Arial Black"/>
                <a:cs typeface="Arial Black"/>
              </a:rPr>
              <a:t> </a:t>
            </a:r>
            <a:r>
              <a:rPr dirty="0" sz="3300" spc="-535">
                <a:latin typeface="Arial Black"/>
                <a:cs typeface="Arial Black"/>
              </a:rPr>
              <a:t>or</a:t>
            </a:r>
            <a:r>
              <a:rPr dirty="0" sz="3300" spc="20">
                <a:latin typeface="Arial Black"/>
                <a:cs typeface="Arial Black"/>
              </a:rPr>
              <a:t> </a:t>
            </a:r>
            <a:r>
              <a:rPr dirty="0" sz="3300" spc="-455">
                <a:latin typeface="Arial Black"/>
                <a:cs typeface="Arial Black"/>
              </a:rPr>
              <a:t>volatility.</a:t>
            </a:r>
            <a:endParaRPr sz="3300">
              <a:latin typeface="Arial Black"/>
              <a:cs typeface="Arial Black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5119713" y="1463802"/>
            <a:ext cx="8934450" cy="1080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50" spc="-860">
                <a:latin typeface="Arial Black"/>
                <a:cs typeface="Arial Black"/>
              </a:rPr>
              <a:t>A</a:t>
            </a:r>
            <a:r>
              <a:rPr dirty="0" sz="3350" spc="-165">
                <a:latin typeface="Arial Black"/>
                <a:cs typeface="Arial Black"/>
              </a:rPr>
              <a:t> </a:t>
            </a:r>
            <a:r>
              <a:rPr dirty="0" sz="3350" spc="-490">
                <a:latin typeface="Arial Black"/>
                <a:cs typeface="Arial Black"/>
              </a:rPr>
              <a:t>higher</a:t>
            </a:r>
            <a:r>
              <a:rPr dirty="0" sz="3350" spc="55">
                <a:latin typeface="Arial Black"/>
                <a:cs typeface="Arial Black"/>
              </a:rPr>
              <a:t> </a:t>
            </a:r>
            <a:r>
              <a:rPr dirty="0" sz="3350" spc="-455">
                <a:latin typeface="Arial Black"/>
                <a:cs typeface="Arial Black"/>
              </a:rPr>
              <a:t>standard</a:t>
            </a:r>
            <a:r>
              <a:rPr dirty="0" sz="3350" spc="65">
                <a:latin typeface="Arial Black"/>
                <a:cs typeface="Arial Black"/>
              </a:rPr>
              <a:t> </a:t>
            </a:r>
            <a:r>
              <a:rPr dirty="0" sz="3350" spc="-440">
                <a:latin typeface="Arial Black"/>
                <a:cs typeface="Arial Black"/>
              </a:rPr>
              <a:t>deviation</a:t>
            </a:r>
            <a:r>
              <a:rPr dirty="0" sz="3350" spc="80">
                <a:latin typeface="Arial Black"/>
                <a:cs typeface="Arial Black"/>
              </a:rPr>
              <a:t> </a:t>
            </a:r>
            <a:r>
              <a:rPr dirty="0" sz="3350" spc="-535">
                <a:latin typeface="Arial Black"/>
                <a:cs typeface="Arial Black"/>
              </a:rPr>
              <a:t>indicates</a:t>
            </a:r>
            <a:r>
              <a:rPr dirty="0" sz="3350" spc="120">
                <a:latin typeface="Arial Black"/>
                <a:cs typeface="Arial Black"/>
              </a:rPr>
              <a:t> </a:t>
            </a:r>
            <a:r>
              <a:rPr dirty="0" sz="3350" spc="-490">
                <a:latin typeface="Arial Black"/>
                <a:cs typeface="Arial Black"/>
              </a:rPr>
              <a:t>higher</a:t>
            </a:r>
            <a:r>
              <a:rPr dirty="0" sz="3350" spc="5">
                <a:latin typeface="Arial Black"/>
                <a:cs typeface="Arial Black"/>
              </a:rPr>
              <a:t> </a:t>
            </a:r>
            <a:r>
              <a:rPr dirty="0" sz="3350" spc="-459">
                <a:latin typeface="Arial Black"/>
                <a:cs typeface="Arial Black"/>
              </a:rPr>
              <a:t>risk.</a:t>
            </a:r>
            <a:endParaRPr sz="3350">
              <a:latin typeface="Arial Black"/>
              <a:cs typeface="Arial Black"/>
            </a:endParaRPr>
          </a:p>
          <a:p>
            <a:pPr algn="ctr" marL="333375">
              <a:lnSpc>
                <a:spcPct val="100000"/>
              </a:lnSpc>
              <a:spcBef>
                <a:spcPts val="2485"/>
              </a:spcBef>
            </a:pPr>
            <a:r>
              <a:rPr dirty="0" sz="1500" spc="-125">
                <a:solidFill>
                  <a:srgbClr val="0C0C0C"/>
                </a:solidFill>
                <a:latin typeface="Arial Black"/>
                <a:cs typeface="Arial Black"/>
              </a:rPr>
              <a:t>Risk</a:t>
            </a:r>
            <a:r>
              <a:rPr dirty="0" sz="1500">
                <a:solidFill>
                  <a:srgbClr val="0C0C0C"/>
                </a:solidFill>
                <a:latin typeface="Arial Black"/>
                <a:cs typeface="Arial Black"/>
              </a:rPr>
              <a:t> </a:t>
            </a:r>
            <a:r>
              <a:rPr dirty="0" sz="1500" spc="-85">
                <a:latin typeface="Arial Black"/>
                <a:cs typeface="Arial Black"/>
              </a:rPr>
              <a:t>(Standard</a:t>
            </a:r>
            <a:r>
              <a:rPr dirty="0" sz="1500" spc="-35">
                <a:latin typeface="Arial Black"/>
                <a:cs typeface="Arial Black"/>
              </a:rPr>
              <a:t> </a:t>
            </a:r>
            <a:r>
              <a:rPr dirty="0" sz="1500" spc="-70">
                <a:latin typeface="Arial Black"/>
                <a:cs typeface="Arial Black"/>
              </a:rPr>
              <a:t>Deviation</a:t>
            </a:r>
            <a:r>
              <a:rPr dirty="0" sz="1500" spc="50">
                <a:latin typeface="Arial Black"/>
                <a:cs typeface="Arial Black"/>
              </a:rPr>
              <a:t> </a:t>
            </a:r>
            <a:r>
              <a:rPr dirty="0" sz="1500" spc="-125">
                <a:latin typeface="Arial Black"/>
                <a:cs typeface="Arial Black"/>
              </a:rPr>
              <a:t>of</a:t>
            </a:r>
            <a:r>
              <a:rPr dirty="0" sz="1500">
                <a:latin typeface="Arial Black"/>
                <a:cs typeface="Arial Black"/>
              </a:rPr>
              <a:t> </a:t>
            </a:r>
            <a:r>
              <a:rPr dirty="0" sz="1500" spc="-95">
                <a:latin typeface="Arial Black"/>
                <a:cs typeface="Arial Black"/>
              </a:rPr>
              <a:t>Returns)</a:t>
            </a:r>
            <a:r>
              <a:rPr dirty="0" sz="1500" spc="50">
                <a:latin typeface="Arial Black"/>
                <a:cs typeface="Arial Black"/>
              </a:rPr>
              <a:t> </a:t>
            </a:r>
            <a:r>
              <a:rPr dirty="0" sz="1500" spc="-90">
                <a:latin typeface="Arial Black"/>
                <a:cs typeface="Arial Black"/>
              </a:rPr>
              <a:t>for</a:t>
            </a:r>
            <a:r>
              <a:rPr dirty="0" sz="1500" spc="-35">
                <a:latin typeface="Arial Black"/>
                <a:cs typeface="Arial Black"/>
              </a:rPr>
              <a:t> </a:t>
            </a:r>
            <a:r>
              <a:rPr dirty="0" sz="1500" spc="-110">
                <a:latin typeface="Arial Black"/>
                <a:cs typeface="Arial Black"/>
              </a:rPr>
              <a:t>Theme</a:t>
            </a:r>
            <a:r>
              <a:rPr dirty="0" sz="1500" spc="-15">
                <a:latin typeface="Arial Black"/>
                <a:cs typeface="Arial Black"/>
              </a:rPr>
              <a:t> </a:t>
            </a:r>
            <a:r>
              <a:rPr dirty="0" sz="1500" spc="-20">
                <a:latin typeface="Arial Black"/>
                <a:cs typeface="Arial Black"/>
              </a:rPr>
              <a:t>ETFs</a:t>
            </a:r>
            <a:endParaRPr sz="1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256776"/>
            <a:ext cx="6617208" cy="10302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7175" y="7114031"/>
            <a:ext cx="1993392" cy="199339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84080" y="7272528"/>
            <a:ext cx="576072" cy="148132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9680" y="4498847"/>
            <a:ext cx="1615440" cy="192633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18904" y="4578096"/>
            <a:ext cx="1524000" cy="184708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4608" y="1758695"/>
            <a:ext cx="1938527" cy="194462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07880" y="1920239"/>
            <a:ext cx="838200" cy="1688592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34471" y="0"/>
            <a:ext cx="6626351" cy="103022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5777" rIns="0" bIns="0" rtlCol="0" vert="horz">
            <a:spAutoFit/>
          </a:bodyPr>
          <a:lstStyle/>
          <a:p>
            <a:pPr marL="478790">
              <a:lnSpc>
                <a:spcPct val="100000"/>
              </a:lnSpc>
              <a:spcBef>
                <a:spcPts val="100"/>
              </a:spcBef>
            </a:pPr>
            <a:r>
              <a:rPr dirty="0" sz="6000" spc="-675">
                <a:solidFill>
                  <a:srgbClr val="050544"/>
                </a:solidFill>
              </a:rPr>
              <a:t>MEET</a:t>
            </a:r>
            <a:r>
              <a:rPr dirty="0" sz="6000" spc="130">
                <a:solidFill>
                  <a:srgbClr val="050544"/>
                </a:solidFill>
              </a:rPr>
              <a:t> </a:t>
            </a:r>
            <a:r>
              <a:rPr dirty="0" sz="6000" spc="-585">
                <a:solidFill>
                  <a:srgbClr val="050544"/>
                </a:solidFill>
              </a:rPr>
              <a:t>OUR</a:t>
            </a:r>
            <a:r>
              <a:rPr dirty="0" sz="6000" spc="235">
                <a:solidFill>
                  <a:srgbClr val="050544"/>
                </a:solidFill>
              </a:rPr>
              <a:t> </a:t>
            </a:r>
            <a:r>
              <a:rPr dirty="0" sz="6000" spc="-395">
                <a:solidFill>
                  <a:srgbClr val="050544"/>
                </a:solidFill>
              </a:rPr>
              <a:t>TEAM</a:t>
            </a:r>
            <a:endParaRPr sz="6000"/>
          </a:p>
        </p:txBody>
      </p:sp>
      <p:sp>
        <p:nvSpPr>
          <p:cNvPr id="11" name="object 11" descr=""/>
          <p:cNvSpPr txBox="1"/>
          <p:nvPr/>
        </p:nvSpPr>
        <p:spPr>
          <a:xfrm>
            <a:off x="3294207" y="1857836"/>
            <a:ext cx="2954655" cy="1007744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3400" spc="-150">
                <a:solidFill>
                  <a:srgbClr val="050544"/>
                </a:solidFill>
                <a:latin typeface="Arial MT"/>
                <a:cs typeface="Arial MT"/>
              </a:rPr>
              <a:t>CLARICE</a:t>
            </a:r>
            <a:r>
              <a:rPr dirty="0" sz="3400" spc="-60">
                <a:solidFill>
                  <a:srgbClr val="050544"/>
                </a:solidFill>
                <a:latin typeface="Arial MT"/>
                <a:cs typeface="Arial MT"/>
              </a:rPr>
              <a:t> </a:t>
            </a:r>
            <a:r>
              <a:rPr dirty="0" sz="3400" spc="-315">
                <a:solidFill>
                  <a:srgbClr val="050544"/>
                </a:solidFill>
                <a:latin typeface="Arial MT"/>
                <a:cs typeface="Arial MT"/>
              </a:rPr>
              <a:t>YEOH</a:t>
            </a:r>
            <a:endParaRPr sz="3400">
              <a:latin typeface="Arial MT"/>
              <a:cs typeface="Arial MT"/>
            </a:endParaRPr>
          </a:p>
          <a:p>
            <a:pPr marL="36830">
              <a:lnSpc>
                <a:spcPct val="100000"/>
              </a:lnSpc>
              <a:spcBef>
                <a:spcPts val="275"/>
              </a:spcBef>
            </a:pPr>
            <a:r>
              <a:rPr dirty="0" sz="2500" spc="-25">
                <a:solidFill>
                  <a:srgbClr val="050544"/>
                </a:solidFill>
                <a:latin typeface="Arial MT"/>
                <a:cs typeface="Arial MT"/>
              </a:rPr>
              <a:t>Project</a:t>
            </a:r>
            <a:r>
              <a:rPr dirty="0" sz="2500" spc="-110">
                <a:solidFill>
                  <a:srgbClr val="050544"/>
                </a:solidFill>
                <a:latin typeface="Arial MT"/>
                <a:cs typeface="Arial MT"/>
              </a:rPr>
              <a:t> </a:t>
            </a:r>
            <a:r>
              <a:rPr dirty="0" sz="2500" spc="-10">
                <a:solidFill>
                  <a:srgbClr val="050544"/>
                </a:solidFill>
                <a:latin typeface="Arial MT"/>
                <a:cs typeface="Arial MT"/>
              </a:rPr>
              <a:t>Manager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3310216" y="4546661"/>
            <a:ext cx="3221990" cy="1034415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3200">
                <a:solidFill>
                  <a:srgbClr val="050544"/>
                </a:solidFill>
                <a:latin typeface="Arial MT"/>
                <a:cs typeface="Arial MT"/>
              </a:rPr>
              <a:t>ANUSHA</a:t>
            </a:r>
            <a:r>
              <a:rPr dirty="0" sz="3200" spc="-5">
                <a:solidFill>
                  <a:srgbClr val="050544"/>
                </a:solidFill>
                <a:latin typeface="Arial MT"/>
                <a:cs typeface="Arial MT"/>
              </a:rPr>
              <a:t> </a:t>
            </a:r>
            <a:r>
              <a:rPr dirty="0" sz="3200" spc="-10">
                <a:solidFill>
                  <a:srgbClr val="050544"/>
                </a:solidFill>
                <a:latin typeface="Arial MT"/>
                <a:cs typeface="Arial MT"/>
              </a:rPr>
              <a:t>GIRISH</a:t>
            </a:r>
            <a:endParaRPr sz="3200">
              <a:latin typeface="Arial MT"/>
              <a:cs typeface="Arial MT"/>
            </a:endParaRPr>
          </a:p>
          <a:p>
            <a:pPr marL="20955">
              <a:lnSpc>
                <a:spcPct val="100000"/>
              </a:lnSpc>
              <a:spcBef>
                <a:spcPts val="480"/>
              </a:spcBef>
            </a:pPr>
            <a:r>
              <a:rPr dirty="0" sz="2500">
                <a:solidFill>
                  <a:srgbClr val="050544"/>
                </a:solidFill>
                <a:latin typeface="Arial MT"/>
                <a:cs typeface="Arial MT"/>
              </a:rPr>
              <a:t>Data</a:t>
            </a:r>
            <a:r>
              <a:rPr dirty="0" sz="2500" spc="-35">
                <a:solidFill>
                  <a:srgbClr val="050544"/>
                </a:solidFill>
                <a:latin typeface="Arial MT"/>
                <a:cs typeface="Arial MT"/>
              </a:rPr>
              <a:t> </a:t>
            </a:r>
            <a:r>
              <a:rPr dirty="0" sz="2500" spc="-10">
                <a:solidFill>
                  <a:srgbClr val="050544"/>
                </a:solidFill>
                <a:latin typeface="Arial MT"/>
                <a:cs typeface="Arial MT"/>
              </a:rPr>
              <a:t>Specialist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310225" y="7316469"/>
            <a:ext cx="3799204" cy="1156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50">
                <a:solidFill>
                  <a:srgbClr val="050544"/>
                </a:solidFill>
                <a:latin typeface="Arial MT"/>
                <a:cs typeface="Arial MT"/>
              </a:rPr>
              <a:t>ANTARIKSH</a:t>
            </a:r>
            <a:r>
              <a:rPr dirty="0" sz="3250" spc="-30">
                <a:solidFill>
                  <a:srgbClr val="050544"/>
                </a:solidFill>
                <a:latin typeface="Arial MT"/>
                <a:cs typeface="Arial MT"/>
              </a:rPr>
              <a:t> </a:t>
            </a:r>
            <a:r>
              <a:rPr dirty="0" sz="3250" spc="-10">
                <a:solidFill>
                  <a:srgbClr val="050544"/>
                </a:solidFill>
                <a:latin typeface="Arial MT"/>
                <a:cs typeface="Arial MT"/>
              </a:rPr>
              <a:t>WALIA</a:t>
            </a:r>
            <a:endParaRPr sz="3250">
              <a:latin typeface="Arial MT"/>
              <a:cs typeface="Arial MT"/>
            </a:endParaRPr>
          </a:p>
          <a:p>
            <a:pPr marL="95885">
              <a:lnSpc>
                <a:spcPct val="100000"/>
              </a:lnSpc>
              <a:spcBef>
                <a:spcPts val="2010"/>
              </a:spcBef>
            </a:pPr>
            <a:r>
              <a:rPr dirty="0" sz="2500">
                <a:solidFill>
                  <a:srgbClr val="050544"/>
                </a:solidFill>
                <a:latin typeface="Arial MT"/>
                <a:cs typeface="Arial MT"/>
              </a:rPr>
              <a:t>Technical</a:t>
            </a:r>
            <a:r>
              <a:rPr dirty="0" sz="2500" spc="-160">
                <a:solidFill>
                  <a:srgbClr val="050544"/>
                </a:solidFill>
                <a:latin typeface="Arial MT"/>
                <a:cs typeface="Arial MT"/>
              </a:rPr>
              <a:t> </a:t>
            </a:r>
            <a:r>
              <a:rPr dirty="0" sz="2500" spc="-10">
                <a:solidFill>
                  <a:srgbClr val="050544"/>
                </a:solidFill>
                <a:latin typeface="Arial MT"/>
                <a:cs typeface="Arial MT"/>
              </a:rPr>
              <a:t>Specialist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1554181" y="1806269"/>
            <a:ext cx="2779395" cy="1092835"/>
          </a:xfrm>
          <a:prstGeom prst="rect">
            <a:avLst/>
          </a:prstGeom>
        </p:spPr>
        <p:txBody>
          <a:bodyPr wrap="square" lIns="0" tIns="1054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dirty="0" sz="3450" spc="-409">
                <a:solidFill>
                  <a:srgbClr val="050544"/>
                </a:solidFill>
                <a:latin typeface="Arial MT"/>
                <a:cs typeface="Arial MT"/>
              </a:rPr>
              <a:t>DEREK</a:t>
            </a:r>
            <a:r>
              <a:rPr dirty="0" sz="3450" spc="200">
                <a:solidFill>
                  <a:srgbClr val="050544"/>
                </a:solidFill>
                <a:latin typeface="Arial MT"/>
                <a:cs typeface="Arial MT"/>
              </a:rPr>
              <a:t> </a:t>
            </a:r>
            <a:r>
              <a:rPr dirty="0" sz="3450" spc="-465">
                <a:solidFill>
                  <a:srgbClr val="050544"/>
                </a:solidFill>
                <a:latin typeface="Arial MT"/>
                <a:cs typeface="Arial MT"/>
              </a:rPr>
              <a:t>HE</a:t>
            </a:r>
            <a:endParaRPr sz="3450">
              <a:latin typeface="Arial MT"/>
              <a:cs typeface="Arial MT"/>
            </a:endParaRPr>
          </a:p>
          <a:p>
            <a:pPr marL="165735">
              <a:lnSpc>
                <a:spcPct val="100000"/>
              </a:lnSpc>
              <a:spcBef>
                <a:spcPts val="530"/>
              </a:spcBef>
            </a:pPr>
            <a:r>
              <a:rPr dirty="0" sz="2500" spc="-20">
                <a:solidFill>
                  <a:srgbClr val="050544"/>
                </a:solidFill>
                <a:latin typeface="Arial MT"/>
                <a:cs typeface="Arial MT"/>
              </a:rPr>
              <a:t>Assistant</a:t>
            </a:r>
            <a:r>
              <a:rPr dirty="0" sz="2500" spc="-75">
                <a:solidFill>
                  <a:srgbClr val="050544"/>
                </a:solidFill>
                <a:latin typeface="Arial MT"/>
                <a:cs typeface="Arial MT"/>
              </a:rPr>
              <a:t> </a:t>
            </a:r>
            <a:r>
              <a:rPr dirty="0" sz="2500" spc="-10">
                <a:solidFill>
                  <a:srgbClr val="050544"/>
                </a:solidFill>
                <a:latin typeface="Arial MT"/>
                <a:cs typeface="Arial MT"/>
              </a:rPr>
              <a:t>Manager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1549829" y="4557483"/>
            <a:ext cx="2788285" cy="1027430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23495">
              <a:lnSpc>
                <a:spcPct val="100000"/>
              </a:lnSpc>
              <a:spcBef>
                <a:spcPts val="484"/>
              </a:spcBef>
            </a:pPr>
            <a:r>
              <a:rPr dirty="0" sz="3350" spc="-50">
                <a:solidFill>
                  <a:srgbClr val="050544"/>
                </a:solidFill>
                <a:latin typeface="Arial MT"/>
                <a:cs typeface="Arial MT"/>
              </a:rPr>
              <a:t>JINGYU</a:t>
            </a:r>
            <a:r>
              <a:rPr dirty="0" sz="3350" spc="-135">
                <a:solidFill>
                  <a:srgbClr val="050544"/>
                </a:solidFill>
                <a:latin typeface="Arial MT"/>
                <a:cs typeface="Arial MT"/>
              </a:rPr>
              <a:t> </a:t>
            </a:r>
            <a:r>
              <a:rPr dirty="0" sz="3350" spc="-150">
                <a:solidFill>
                  <a:srgbClr val="050544"/>
                </a:solidFill>
                <a:latin typeface="Arial MT"/>
                <a:cs typeface="Arial MT"/>
              </a:rPr>
              <a:t>CHEN</a:t>
            </a:r>
            <a:endParaRPr sz="33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2650" spc="-65">
                <a:solidFill>
                  <a:srgbClr val="050544"/>
                </a:solidFill>
                <a:latin typeface="Arial MT"/>
                <a:cs typeface="Arial MT"/>
              </a:rPr>
              <a:t>Data</a:t>
            </a:r>
            <a:r>
              <a:rPr dirty="0" sz="2650" spc="-110">
                <a:solidFill>
                  <a:srgbClr val="050544"/>
                </a:solidFill>
                <a:latin typeface="Arial MT"/>
                <a:cs typeface="Arial MT"/>
              </a:rPr>
              <a:t> </a:t>
            </a:r>
            <a:r>
              <a:rPr dirty="0" sz="2650" spc="-10">
                <a:solidFill>
                  <a:srgbClr val="050544"/>
                </a:solidFill>
                <a:latin typeface="Arial MT"/>
                <a:cs typeface="Arial MT"/>
              </a:rPr>
              <a:t>Analyst</a:t>
            </a:r>
            <a:endParaRPr sz="265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1557354" y="7222363"/>
            <a:ext cx="3075940" cy="1068705"/>
          </a:xfrm>
          <a:prstGeom prst="rect">
            <a:avLst/>
          </a:prstGeom>
        </p:spPr>
        <p:txBody>
          <a:bodyPr wrap="square" lIns="0" tIns="1066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3250">
                <a:solidFill>
                  <a:srgbClr val="050544"/>
                </a:solidFill>
                <a:latin typeface="Arial MT"/>
                <a:cs typeface="Arial MT"/>
              </a:rPr>
              <a:t>MUIZ</a:t>
            </a:r>
            <a:r>
              <a:rPr dirty="0" sz="3250" spc="-35">
                <a:solidFill>
                  <a:srgbClr val="050544"/>
                </a:solidFill>
                <a:latin typeface="Arial MT"/>
                <a:cs typeface="Arial MT"/>
              </a:rPr>
              <a:t> </a:t>
            </a:r>
            <a:r>
              <a:rPr dirty="0" sz="3250" spc="-10">
                <a:solidFill>
                  <a:srgbClr val="050544"/>
                </a:solidFill>
                <a:latin typeface="Arial MT"/>
                <a:cs typeface="Arial MT"/>
              </a:rPr>
              <a:t>GANGANI</a:t>
            </a:r>
            <a:endParaRPr sz="32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2500">
                <a:solidFill>
                  <a:srgbClr val="050544"/>
                </a:solidFill>
                <a:latin typeface="Arial MT"/>
                <a:cs typeface="Arial MT"/>
              </a:rPr>
              <a:t>Data</a:t>
            </a:r>
            <a:r>
              <a:rPr dirty="0" sz="2500" spc="-35">
                <a:solidFill>
                  <a:srgbClr val="050544"/>
                </a:solidFill>
                <a:latin typeface="Arial MT"/>
                <a:cs typeface="Arial MT"/>
              </a:rPr>
              <a:t> </a:t>
            </a:r>
            <a:r>
              <a:rPr dirty="0" sz="2500" spc="-10">
                <a:solidFill>
                  <a:srgbClr val="050544"/>
                </a:solidFill>
                <a:latin typeface="Arial MT"/>
                <a:cs typeface="Arial MT"/>
              </a:rPr>
              <a:t>Specialist</a:t>
            </a:r>
            <a:endParaRPr sz="2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9263" y="3099816"/>
            <a:ext cx="7802880" cy="544982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47631" y="3099816"/>
            <a:ext cx="798576" cy="540105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16895" y="6656831"/>
            <a:ext cx="8068056" cy="222808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9144"/>
            <a:ext cx="18288000" cy="1862327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317070" y="4570138"/>
            <a:ext cx="224154" cy="246697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645"/>
              </a:lnSpc>
            </a:pPr>
            <a:r>
              <a:rPr dirty="0" sz="1400" spc="-40">
                <a:solidFill>
                  <a:srgbClr val="262626"/>
                </a:solidFill>
                <a:latin typeface="Arial MT"/>
                <a:cs typeface="Arial MT"/>
              </a:rPr>
              <a:t>Portfolio</a:t>
            </a:r>
            <a:r>
              <a:rPr dirty="0" sz="1400" spc="-30">
                <a:solidFill>
                  <a:srgbClr val="262626"/>
                </a:solidFill>
                <a:latin typeface="Arial MT"/>
                <a:cs typeface="Arial MT"/>
              </a:rPr>
              <a:t> </a:t>
            </a:r>
            <a:r>
              <a:rPr dirty="0" sz="1400" spc="-55">
                <a:solidFill>
                  <a:srgbClr val="151515"/>
                </a:solidFill>
                <a:latin typeface="Arial MT"/>
                <a:cs typeface="Arial MT"/>
              </a:rPr>
              <a:t>Expected</a:t>
            </a:r>
            <a:r>
              <a:rPr dirty="0" sz="1400" spc="-10">
                <a:solidFill>
                  <a:srgbClr val="151515"/>
                </a:solidFill>
                <a:latin typeface="Arial MT"/>
                <a:cs typeface="Arial MT"/>
              </a:rPr>
              <a:t> </a:t>
            </a:r>
            <a:r>
              <a:rPr dirty="0" sz="1400" spc="-70">
                <a:solidFill>
                  <a:srgbClr val="2D2D2D"/>
                </a:solidFill>
                <a:latin typeface="Arial MT"/>
                <a:cs typeface="Arial MT"/>
              </a:rPr>
              <a:t>Annual</a:t>
            </a:r>
            <a:r>
              <a:rPr dirty="0" sz="1400" spc="15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dirty="0" sz="1400" spc="-30">
                <a:solidFill>
                  <a:srgbClr val="282828"/>
                </a:solidFill>
                <a:latin typeface="Arial MT"/>
                <a:cs typeface="Arial MT"/>
              </a:rPr>
              <a:t>Return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28488" y="7726680"/>
            <a:ext cx="228600" cy="219456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589434" y="3074669"/>
            <a:ext cx="32194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spc="-100">
                <a:solidFill>
                  <a:srgbClr val="151515"/>
                </a:solidFill>
                <a:latin typeface="Consolas"/>
                <a:cs typeface="Consolas"/>
              </a:rPr>
              <a:t>O.14</a:t>
            </a:r>
            <a:endParaRPr sz="1250">
              <a:latin typeface="Consolas"/>
              <a:cs typeface="Consola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74681" y="4095241"/>
            <a:ext cx="33845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90">
                <a:solidFill>
                  <a:srgbClr val="0C0C0C"/>
                </a:solidFill>
                <a:latin typeface="Courier New"/>
                <a:cs typeface="Courier New"/>
              </a:rPr>
              <a:t>0.12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85065" y="5119623"/>
            <a:ext cx="32639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14">
                <a:solidFill>
                  <a:srgbClr val="111111"/>
                </a:solidFill>
                <a:latin typeface="Consolas"/>
                <a:cs typeface="Consolas"/>
              </a:rPr>
              <a:t>D.10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74681" y="6143497"/>
            <a:ext cx="34226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85">
                <a:solidFill>
                  <a:srgbClr val="3D3D3D"/>
                </a:solidFill>
                <a:latin typeface="Courier New"/>
                <a:cs typeface="Courier New"/>
              </a:rPr>
              <a:t>0.08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87000" y="7173976"/>
            <a:ext cx="32766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35">
                <a:solidFill>
                  <a:srgbClr val="181818"/>
                </a:solidFill>
                <a:latin typeface="Arial MT"/>
                <a:cs typeface="Arial MT"/>
              </a:rPr>
              <a:t>0.06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73971" y="8194547"/>
            <a:ext cx="3454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95">
                <a:solidFill>
                  <a:srgbClr val="181818"/>
                </a:solidFill>
                <a:latin typeface="Courier New"/>
                <a:cs typeface="Courier New"/>
              </a:rPr>
              <a:t>0.04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544072" y="8524240"/>
            <a:ext cx="32766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35">
                <a:solidFill>
                  <a:srgbClr val="3D3D3D"/>
                </a:solidFill>
                <a:latin typeface="Arial MT"/>
                <a:cs typeface="Arial MT"/>
              </a:rPr>
              <a:t>0.07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982601" y="8517890"/>
            <a:ext cx="35052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60">
                <a:solidFill>
                  <a:srgbClr val="3B3B3B"/>
                </a:solidFill>
                <a:latin typeface="Courier New"/>
                <a:cs typeface="Courier New"/>
              </a:rPr>
              <a:t>0.08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147487" y="2801873"/>
            <a:ext cx="1463675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>
                <a:latin typeface="Arial MT"/>
                <a:cs typeface="Arial MT"/>
              </a:rPr>
              <a:t>Efficient</a:t>
            </a:r>
            <a:r>
              <a:rPr dirty="0" sz="1550" spc="114"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0E0E0E"/>
                </a:solidFill>
                <a:latin typeface="Arial MT"/>
                <a:cs typeface="Arial MT"/>
              </a:rPr>
              <a:t>Frontier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788645" y="7682483"/>
            <a:ext cx="2836545" cy="68072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3335" marR="5080" indent="2540">
              <a:lnSpc>
                <a:spcPct val="104299"/>
              </a:lnSpc>
              <a:spcBef>
                <a:spcPts val="25"/>
              </a:spcBef>
            </a:pPr>
            <a:r>
              <a:rPr dirty="0" sz="1400" spc="-95">
                <a:solidFill>
                  <a:srgbClr val="1F1F1F"/>
                </a:solidFill>
                <a:latin typeface="Arial MT"/>
                <a:cs typeface="Arial MT"/>
              </a:rPr>
              <a:t>Tangency</a:t>
            </a:r>
            <a:r>
              <a:rPr dirty="0" sz="1400" spc="5">
                <a:solidFill>
                  <a:srgbClr val="1F1F1F"/>
                </a:solidFill>
                <a:latin typeface="Arial MT"/>
                <a:cs typeface="Arial MT"/>
              </a:rPr>
              <a:t> </a:t>
            </a:r>
            <a:r>
              <a:rPr dirty="0" sz="1400" spc="-40">
                <a:solidFill>
                  <a:srgbClr val="131313"/>
                </a:solidFill>
                <a:latin typeface="Arial MT"/>
                <a:cs typeface="Arial MT"/>
              </a:rPr>
              <a:t>Portfolio</a:t>
            </a:r>
            <a:r>
              <a:rPr dirty="0" sz="1400" spc="25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dirty="0" sz="1400" spc="-60">
                <a:latin typeface="Arial MT"/>
                <a:cs typeface="Arial MT"/>
              </a:rPr>
              <a:t>(Max</a:t>
            </a:r>
            <a:r>
              <a:rPr dirty="0" sz="1400" spc="50">
                <a:latin typeface="Arial MT"/>
                <a:cs typeface="Arial MT"/>
              </a:rPr>
              <a:t> </a:t>
            </a:r>
            <a:r>
              <a:rPr dirty="0" sz="1400" spc="-85">
                <a:solidFill>
                  <a:srgbClr val="131313"/>
                </a:solidFill>
                <a:latin typeface="Arial MT"/>
                <a:cs typeface="Arial MT"/>
              </a:rPr>
              <a:t>Sharpe</a:t>
            </a:r>
            <a:r>
              <a:rPr dirty="0" sz="1400">
                <a:solidFill>
                  <a:srgbClr val="131313"/>
                </a:solidFill>
                <a:latin typeface="Arial MT"/>
                <a:cs typeface="Arial MT"/>
              </a:rPr>
              <a:t> </a:t>
            </a:r>
            <a:r>
              <a:rPr dirty="0" sz="1400" spc="-50">
                <a:solidFill>
                  <a:srgbClr val="161616"/>
                </a:solidFill>
                <a:latin typeface="Arial MT"/>
                <a:cs typeface="Arial MT"/>
              </a:rPr>
              <a:t>Ratio) </a:t>
            </a:r>
            <a:r>
              <a:rPr dirty="0" sz="1400" spc="-40">
                <a:solidFill>
                  <a:srgbClr val="0E0E0E"/>
                </a:solidFill>
                <a:latin typeface="Arial MT"/>
                <a:cs typeface="Arial MT"/>
              </a:rPr>
              <a:t>Minimum</a:t>
            </a:r>
            <a:r>
              <a:rPr dirty="0" sz="1400" spc="-5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latin typeface="Arial MT"/>
                <a:cs typeface="Arial MT"/>
              </a:rPr>
              <a:t>Volatility</a:t>
            </a:r>
            <a:r>
              <a:rPr dirty="0" sz="1400" spc="-10"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1C1C1C"/>
                </a:solidFill>
                <a:latin typeface="Arial MT"/>
                <a:cs typeface="Arial MT"/>
              </a:rPr>
              <a:t>Portfolio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400" spc="-40">
                <a:solidFill>
                  <a:srgbClr val="282828"/>
                </a:solidFill>
                <a:latin typeface="Arial MT"/>
                <a:cs typeface="Arial MT"/>
              </a:rPr>
              <a:t>Higher</a:t>
            </a:r>
            <a:r>
              <a:rPr dirty="0" sz="1400" spc="-45">
                <a:solidFill>
                  <a:srgbClr val="282828"/>
                </a:solidFill>
                <a:latin typeface="Arial MT"/>
                <a:cs typeface="Arial MT"/>
              </a:rPr>
              <a:t> </a:t>
            </a:r>
            <a:r>
              <a:rPr dirty="0" sz="1400" spc="-55">
                <a:solidFill>
                  <a:srgbClr val="161616"/>
                </a:solidFill>
                <a:latin typeface="Arial MT"/>
                <a:cs typeface="Arial MT"/>
              </a:rPr>
              <a:t>Return</a:t>
            </a:r>
            <a:r>
              <a:rPr dirty="0" sz="1400" spc="1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0F0F0F"/>
                </a:solidFill>
                <a:latin typeface="Arial MT"/>
                <a:cs typeface="Arial MT"/>
              </a:rPr>
              <a:t>with</a:t>
            </a:r>
            <a:r>
              <a:rPr dirty="0" sz="1400" spc="-85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dirty="0" sz="1400" spc="-40">
                <a:solidFill>
                  <a:srgbClr val="212121"/>
                </a:solidFill>
                <a:latin typeface="Arial MT"/>
                <a:cs typeface="Arial MT"/>
              </a:rPr>
              <a:t>Higher</a:t>
            </a:r>
            <a:r>
              <a:rPr dirty="0" sz="1400" spc="-25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400" spc="-20">
                <a:solidFill>
                  <a:srgbClr val="111111"/>
                </a:solidFill>
                <a:latin typeface="Arial MT"/>
                <a:cs typeface="Arial MT"/>
              </a:rPr>
              <a:t>Risk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427945" y="8520527"/>
            <a:ext cx="2910205" cy="44069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1030605">
              <a:lnSpc>
                <a:spcPct val="100000"/>
              </a:lnSpc>
              <a:spcBef>
                <a:spcPts val="229"/>
              </a:spcBef>
              <a:tabLst>
                <a:tab pos="2487930" algn="l"/>
              </a:tabLst>
            </a:pPr>
            <a:r>
              <a:rPr dirty="0" sz="1200" spc="-20">
                <a:solidFill>
                  <a:srgbClr val="161616"/>
                </a:solidFill>
                <a:latin typeface="Arial MT"/>
                <a:cs typeface="Arial MT"/>
              </a:rPr>
              <a:t>0.09</a:t>
            </a:r>
            <a:r>
              <a:rPr dirty="0" sz="1200">
                <a:solidFill>
                  <a:srgbClr val="161616"/>
                </a:solidFill>
                <a:latin typeface="Arial MT"/>
                <a:cs typeface="Arial MT"/>
              </a:rPr>
              <a:t>	</a:t>
            </a:r>
            <a:r>
              <a:rPr dirty="0" sz="1200" spc="-20">
                <a:solidFill>
                  <a:srgbClr val="1A1A1A"/>
                </a:solidFill>
                <a:latin typeface="Arial MT"/>
                <a:cs typeface="Arial MT"/>
              </a:rPr>
              <a:t>0.10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300">
                <a:solidFill>
                  <a:srgbClr val="424242"/>
                </a:solidFill>
                <a:latin typeface="Arial MT"/>
                <a:cs typeface="Arial MT"/>
              </a:rPr>
              <a:t>Portfolio</a:t>
            </a:r>
            <a:r>
              <a:rPr dirty="0" sz="1300" spc="80">
                <a:solidFill>
                  <a:srgbClr val="424242"/>
                </a:solidFill>
                <a:latin typeface="Arial MT"/>
                <a:cs typeface="Arial MT"/>
              </a:rPr>
              <a:t> </a:t>
            </a:r>
            <a:r>
              <a:rPr dirty="0" sz="1300">
                <a:latin typeface="Arial MT"/>
                <a:cs typeface="Arial MT"/>
              </a:rPr>
              <a:t>Volatility</a:t>
            </a:r>
            <a:r>
              <a:rPr dirty="0" sz="1300" spc="155">
                <a:latin typeface="Arial MT"/>
                <a:cs typeface="Arial MT"/>
              </a:rPr>
              <a:t> </a:t>
            </a:r>
            <a:r>
              <a:rPr dirty="0" sz="1300" spc="-140">
                <a:solidFill>
                  <a:srgbClr val="525252"/>
                </a:solidFill>
                <a:latin typeface="Arial MT"/>
                <a:cs typeface="Arial MT"/>
              </a:rPr>
              <a:t>\</a:t>
            </a:r>
            <a:r>
              <a:rPr dirty="0" sz="1300" spc="-175">
                <a:solidFill>
                  <a:srgbClr val="525252"/>
                </a:solidFill>
                <a:latin typeface="Arial MT"/>
                <a:cs typeface="Arial MT"/>
              </a:rPr>
              <a:t> </a:t>
            </a:r>
            <a:r>
              <a:rPr dirty="0" sz="1300" spc="-10">
                <a:latin typeface="Arial MT"/>
                <a:cs typeface="Arial MT"/>
              </a:rPr>
              <a:t>Standard</a:t>
            </a:r>
            <a:r>
              <a:rPr dirty="0" sz="1300" spc="80">
                <a:latin typeface="Arial MT"/>
                <a:cs typeface="Arial MT"/>
              </a:rPr>
              <a:t> </a:t>
            </a:r>
            <a:r>
              <a:rPr dirty="0" sz="1300" spc="-10">
                <a:solidFill>
                  <a:srgbClr val="0C0C0C"/>
                </a:solidFill>
                <a:latin typeface="Arial MT"/>
                <a:cs typeface="Arial MT"/>
              </a:rPr>
              <a:t>Deviation</a:t>
            </a:r>
            <a:r>
              <a:rPr dirty="0" sz="1300" spc="-240">
                <a:solidFill>
                  <a:srgbClr val="0C0C0C"/>
                </a:solidFill>
                <a:latin typeface="Arial MT"/>
                <a:cs typeface="Arial MT"/>
              </a:rPr>
              <a:t> </a:t>
            </a:r>
            <a:r>
              <a:rPr dirty="0" sz="1300" spc="-50">
                <a:solidFill>
                  <a:srgbClr val="606060"/>
                </a:solidFill>
                <a:latin typeface="Arial MT"/>
                <a:cs typeface="Arial MT"/>
              </a:rPr>
              <a:t>I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340531" y="8511540"/>
            <a:ext cx="3416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10">
                <a:solidFill>
                  <a:srgbClr val="111111"/>
                </a:solidFill>
                <a:latin typeface="Courier New"/>
                <a:cs typeface="Courier New"/>
              </a:rPr>
              <a:t>0.11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9609964" y="3798823"/>
            <a:ext cx="23495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85">
                <a:latin typeface="Courier New"/>
                <a:cs typeface="Courier New"/>
              </a:rPr>
              <a:t>1.4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9597471" y="6750304"/>
            <a:ext cx="25146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65">
                <a:solidFill>
                  <a:srgbClr val="4B4B4B"/>
                </a:solidFill>
                <a:latin typeface="Courier New"/>
                <a:cs typeface="Courier New"/>
              </a:rPr>
              <a:t>0.8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596761" y="7722361"/>
            <a:ext cx="24765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220">
                <a:solidFill>
                  <a:srgbClr val="2A2A2A"/>
                </a:solidFill>
                <a:latin typeface="Courier New"/>
                <a:cs typeface="Courier New"/>
              </a:rPr>
              <a:t>0.6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0295908" y="1686814"/>
            <a:ext cx="5803900" cy="7035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50" spc="-625">
                <a:solidFill>
                  <a:srgbClr val="051F3B"/>
                </a:solidFill>
                <a:latin typeface="Arial Black"/>
                <a:cs typeface="Arial Black"/>
              </a:rPr>
              <a:t>What</a:t>
            </a:r>
            <a:r>
              <a:rPr dirty="0" sz="4450" spc="-525">
                <a:solidFill>
                  <a:srgbClr val="051F3B"/>
                </a:solidFill>
                <a:latin typeface="Arial Black"/>
                <a:cs typeface="Arial Black"/>
              </a:rPr>
              <a:t> </a:t>
            </a:r>
            <a:r>
              <a:rPr dirty="0" sz="4450" spc="-675">
                <a:solidFill>
                  <a:srgbClr val="051F3B"/>
                </a:solidFill>
                <a:latin typeface="Arial Black"/>
                <a:cs typeface="Arial Black"/>
              </a:rPr>
              <a:t>is</a:t>
            </a:r>
            <a:r>
              <a:rPr dirty="0" sz="4450" spc="-555">
                <a:solidFill>
                  <a:srgbClr val="051F3B"/>
                </a:solidFill>
                <a:latin typeface="Arial Black"/>
                <a:cs typeface="Arial Black"/>
              </a:rPr>
              <a:t> </a:t>
            </a:r>
            <a:r>
              <a:rPr dirty="0" sz="4450" spc="-625">
                <a:solidFill>
                  <a:srgbClr val="051F3B"/>
                </a:solidFill>
                <a:latin typeface="Arial Black"/>
                <a:cs typeface="Arial Black"/>
              </a:rPr>
              <a:t>Efficient</a:t>
            </a:r>
            <a:r>
              <a:rPr dirty="0" sz="4450" spc="-165">
                <a:solidFill>
                  <a:srgbClr val="051F3B"/>
                </a:solidFill>
                <a:latin typeface="Arial Black"/>
                <a:cs typeface="Arial Black"/>
              </a:rPr>
              <a:t> </a:t>
            </a:r>
            <a:r>
              <a:rPr dirty="0" sz="4450" spc="-620">
                <a:solidFill>
                  <a:srgbClr val="051F3B"/>
                </a:solidFill>
                <a:latin typeface="Arial Black"/>
                <a:cs typeface="Arial Black"/>
              </a:rPr>
              <a:t>Frontier</a:t>
            </a:r>
            <a:endParaRPr sz="4450">
              <a:latin typeface="Arial Black"/>
              <a:cs typeface="Arial Black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0512224" y="2658871"/>
            <a:ext cx="7542530" cy="8502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4139">
              <a:lnSpc>
                <a:spcPct val="100000"/>
              </a:lnSpc>
              <a:spcBef>
                <a:spcPts val="100"/>
              </a:spcBef>
            </a:pPr>
            <a:r>
              <a:rPr dirty="0" sz="2700" spc="-30">
                <a:solidFill>
                  <a:srgbClr val="051F3B"/>
                </a:solidFill>
                <a:latin typeface="Arial MT"/>
                <a:cs typeface="Arial MT"/>
              </a:rPr>
              <a:t>Represents</a:t>
            </a:r>
            <a:r>
              <a:rPr dirty="0" sz="2700" spc="210">
                <a:solidFill>
                  <a:srgbClr val="051F3B"/>
                </a:solidFill>
                <a:latin typeface="Arial MT"/>
                <a:cs typeface="Arial MT"/>
              </a:rPr>
              <a:t> </a:t>
            </a:r>
            <a:r>
              <a:rPr dirty="0" sz="2700">
                <a:solidFill>
                  <a:srgbClr val="051F3B"/>
                </a:solidFill>
                <a:latin typeface="Arial MT"/>
                <a:cs typeface="Arial MT"/>
              </a:rPr>
              <a:t>a</a:t>
            </a:r>
            <a:r>
              <a:rPr dirty="0" sz="2700" spc="5">
                <a:solidFill>
                  <a:srgbClr val="051F3B"/>
                </a:solidFill>
                <a:latin typeface="Arial MT"/>
                <a:cs typeface="Arial MT"/>
              </a:rPr>
              <a:t> </a:t>
            </a:r>
            <a:r>
              <a:rPr dirty="0" sz="2700">
                <a:solidFill>
                  <a:srgbClr val="051F3B"/>
                </a:solidFill>
                <a:latin typeface="Arial MT"/>
                <a:cs typeface="Arial MT"/>
              </a:rPr>
              <a:t>set</a:t>
            </a:r>
            <a:r>
              <a:rPr dirty="0" sz="2700" spc="10">
                <a:solidFill>
                  <a:srgbClr val="051F3B"/>
                </a:solidFill>
                <a:latin typeface="Arial MT"/>
                <a:cs typeface="Arial MT"/>
              </a:rPr>
              <a:t> </a:t>
            </a:r>
            <a:r>
              <a:rPr dirty="0" sz="2700" spc="95">
                <a:solidFill>
                  <a:srgbClr val="051F3B"/>
                </a:solidFill>
                <a:latin typeface="Arial MT"/>
                <a:cs typeface="Arial MT"/>
              </a:rPr>
              <a:t>of</a:t>
            </a:r>
            <a:r>
              <a:rPr dirty="0" sz="2700" spc="-15">
                <a:solidFill>
                  <a:srgbClr val="051F3B"/>
                </a:solidFill>
                <a:latin typeface="Arial MT"/>
                <a:cs typeface="Arial MT"/>
              </a:rPr>
              <a:t> </a:t>
            </a:r>
            <a:r>
              <a:rPr dirty="0" sz="2700" spc="120">
                <a:solidFill>
                  <a:srgbClr val="051F3B"/>
                </a:solidFill>
                <a:latin typeface="Arial MT"/>
                <a:cs typeface="Arial MT"/>
              </a:rPr>
              <a:t>optimal</a:t>
            </a:r>
            <a:r>
              <a:rPr dirty="0" sz="2700" spc="75">
                <a:solidFill>
                  <a:srgbClr val="051F3B"/>
                </a:solidFill>
                <a:latin typeface="Arial MT"/>
                <a:cs typeface="Arial MT"/>
              </a:rPr>
              <a:t> </a:t>
            </a:r>
            <a:r>
              <a:rPr dirty="0" sz="2700" spc="95">
                <a:solidFill>
                  <a:srgbClr val="051F3B"/>
                </a:solidFill>
                <a:latin typeface="Arial MT"/>
                <a:cs typeface="Arial MT"/>
              </a:rPr>
              <a:t>portfolios</a:t>
            </a:r>
            <a:r>
              <a:rPr dirty="0" sz="2700" spc="35">
                <a:solidFill>
                  <a:srgbClr val="051F3B"/>
                </a:solidFill>
                <a:latin typeface="Arial MT"/>
                <a:cs typeface="Arial MT"/>
              </a:rPr>
              <a:t> </a:t>
            </a:r>
            <a:r>
              <a:rPr dirty="0" sz="2700" spc="75">
                <a:solidFill>
                  <a:srgbClr val="051F3B"/>
                </a:solidFill>
                <a:latin typeface="Arial MT"/>
                <a:cs typeface="Arial MT"/>
              </a:rPr>
              <a:t>that</a:t>
            </a:r>
            <a:r>
              <a:rPr dirty="0" sz="2700" spc="80">
                <a:solidFill>
                  <a:srgbClr val="051F3B"/>
                </a:solidFill>
                <a:latin typeface="Arial MT"/>
                <a:cs typeface="Arial MT"/>
              </a:rPr>
              <a:t> </a:t>
            </a:r>
            <a:r>
              <a:rPr dirty="0" sz="2700" spc="-10">
                <a:solidFill>
                  <a:srgbClr val="051F3B"/>
                </a:solidFill>
                <a:latin typeface="Arial MT"/>
                <a:cs typeface="Arial MT"/>
              </a:rPr>
              <a:t>offer</a:t>
            </a:r>
            <a:endParaRPr sz="2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2650" spc="95">
                <a:solidFill>
                  <a:srgbClr val="051F3B"/>
                </a:solidFill>
                <a:latin typeface="Arial MT"/>
                <a:cs typeface="Arial MT"/>
              </a:rPr>
              <a:t>the</a:t>
            </a:r>
            <a:r>
              <a:rPr dirty="0" sz="2650" spc="105">
                <a:solidFill>
                  <a:srgbClr val="051F3B"/>
                </a:solidFill>
                <a:latin typeface="Arial MT"/>
                <a:cs typeface="Arial MT"/>
              </a:rPr>
              <a:t> highest</a:t>
            </a:r>
            <a:r>
              <a:rPr dirty="0" sz="2650" spc="245">
                <a:solidFill>
                  <a:srgbClr val="051F3B"/>
                </a:solidFill>
                <a:latin typeface="Arial MT"/>
                <a:cs typeface="Arial MT"/>
              </a:rPr>
              <a:t> </a:t>
            </a:r>
            <a:r>
              <a:rPr dirty="0" sz="2650" spc="85">
                <a:solidFill>
                  <a:srgbClr val="051F3B"/>
                </a:solidFill>
                <a:latin typeface="Arial MT"/>
                <a:cs typeface="Arial MT"/>
              </a:rPr>
              <a:t>expected</a:t>
            </a:r>
            <a:r>
              <a:rPr dirty="0" sz="2650" spc="295">
                <a:solidFill>
                  <a:srgbClr val="051F3B"/>
                </a:solidFill>
                <a:latin typeface="Arial MT"/>
                <a:cs typeface="Arial MT"/>
              </a:rPr>
              <a:t> </a:t>
            </a:r>
            <a:r>
              <a:rPr dirty="0" sz="2650" spc="145">
                <a:solidFill>
                  <a:srgbClr val="051F3B"/>
                </a:solidFill>
                <a:latin typeface="Arial MT"/>
                <a:cs typeface="Arial MT"/>
              </a:rPr>
              <a:t>return</a:t>
            </a:r>
            <a:r>
              <a:rPr dirty="0" sz="2650" spc="180">
                <a:solidFill>
                  <a:srgbClr val="051F3B"/>
                </a:solidFill>
                <a:latin typeface="Arial MT"/>
                <a:cs typeface="Arial MT"/>
              </a:rPr>
              <a:t> </a:t>
            </a:r>
            <a:r>
              <a:rPr dirty="0" sz="2650">
                <a:solidFill>
                  <a:srgbClr val="051F3B"/>
                </a:solidFill>
                <a:latin typeface="Arial MT"/>
                <a:cs typeface="Arial MT"/>
              </a:rPr>
              <a:t>for</a:t>
            </a:r>
            <a:r>
              <a:rPr dirty="0" sz="2650" spc="305">
                <a:solidFill>
                  <a:srgbClr val="051F3B"/>
                </a:solidFill>
                <a:latin typeface="Arial MT"/>
                <a:cs typeface="Arial MT"/>
              </a:rPr>
              <a:t> </a:t>
            </a:r>
            <a:r>
              <a:rPr dirty="0" sz="2650" spc="-295">
                <a:solidFill>
                  <a:srgbClr val="051F3B"/>
                </a:solidFill>
                <a:latin typeface="Arial MT"/>
                <a:cs typeface="Arial MT"/>
              </a:rPr>
              <a:t>a</a:t>
            </a:r>
            <a:r>
              <a:rPr dirty="0" sz="2650" spc="280">
                <a:solidFill>
                  <a:srgbClr val="051F3B"/>
                </a:solidFill>
                <a:latin typeface="Arial MT"/>
                <a:cs typeface="Arial MT"/>
              </a:rPr>
              <a:t> </a:t>
            </a:r>
            <a:r>
              <a:rPr dirty="0" sz="2650">
                <a:solidFill>
                  <a:srgbClr val="051F3B"/>
                </a:solidFill>
                <a:latin typeface="Arial MT"/>
                <a:cs typeface="Arial MT"/>
              </a:rPr>
              <a:t>given</a:t>
            </a:r>
            <a:r>
              <a:rPr dirty="0" sz="2650" spc="300">
                <a:solidFill>
                  <a:srgbClr val="051F3B"/>
                </a:solidFill>
                <a:latin typeface="Arial MT"/>
                <a:cs typeface="Arial MT"/>
              </a:rPr>
              <a:t> </a:t>
            </a:r>
            <a:r>
              <a:rPr dirty="0" sz="2650">
                <a:solidFill>
                  <a:srgbClr val="051F3B"/>
                </a:solidFill>
                <a:latin typeface="Arial MT"/>
                <a:cs typeface="Arial MT"/>
              </a:rPr>
              <a:t>level</a:t>
            </a:r>
            <a:r>
              <a:rPr dirty="0" sz="2650" spc="305">
                <a:solidFill>
                  <a:srgbClr val="051F3B"/>
                </a:solidFill>
                <a:latin typeface="Arial MT"/>
                <a:cs typeface="Arial MT"/>
              </a:rPr>
              <a:t> </a:t>
            </a:r>
            <a:r>
              <a:rPr dirty="0" sz="2650" spc="-25">
                <a:solidFill>
                  <a:srgbClr val="051F3B"/>
                </a:solidFill>
                <a:latin typeface="Arial MT"/>
                <a:cs typeface="Arial MT"/>
              </a:rPr>
              <a:t>of</a:t>
            </a:r>
            <a:endParaRPr sz="265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0521494" y="3513073"/>
            <a:ext cx="711835" cy="414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50">
                <a:solidFill>
                  <a:srgbClr val="051F3B"/>
                </a:solidFill>
                <a:latin typeface="Arial MT"/>
                <a:cs typeface="Arial MT"/>
              </a:rPr>
              <a:t>risk </a:t>
            </a:r>
            <a:r>
              <a:rPr dirty="0" sz="2550" spc="-50">
                <a:solidFill>
                  <a:srgbClr val="051F3B"/>
                </a:solidFill>
                <a:latin typeface="Arial MT"/>
                <a:cs typeface="Arial MT"/>
              </a:rPr>
              <a:t>.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0665335" y="4191761"/>
            <a:ext cx="3841115" cy="444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28520" algn="l"/>
                <a:tab pos="3447415" algn="l"/>
              </a:tabLst>
            </a:pPr>
            <a:r>
              <a:rPr dirty="0" sz="2750" spc="45">
                <a:latin typeface="Arial MT"/>
                <a:cs typeface="Arial MT"/>
              </a:rPr>
              <a:t>Computed</a:t>
            </a:r>
            <a:r>
              <a:rPr dirty="0" sz="2750">
                <a:latin typeface="Arial MT"/>
                <a:cs typeface="Arial MT"/>
              </a:rPr>
              <a:t>	</a:t>
            </a:r>
            <a:r>
              <a:rPr dirty="0" sz="2750" spc="-10">
                <a:latin typeface="Arial MT"/>
                <a:cs typeface="Arial MT"/>
              </a:rPr>
              <a:t>based</a:t>
            </a:r>
            <a:r>
              <a:rPr dirty="0" sz="2750">
                <a:latin typeface="Arial MT"/>
                <a:cs typeface="Arial MT"/>
              </a:rPr>
              <a:t>	</a:t>
            </a:r>
            <a:r>
              <a:rPr dirty="0" sz="2750" spc="-25">
                <a:latin typeface="Arial MT"/>
                <a:cs typeface="Arial MT"/>
              </a:rPr>
              <a:t>on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4888374" y="4191761"/>
            <a:ext cx="1499235" cy="444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50" spc="40">
                <a:latin typeface="Arial MT"/>
                <a:cs typeface="Arial MT"/>
              </a:rPr>
              <a:t>expected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6786530" y="4191761"/>
            <a:ext cx="1278255" cy="444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50" spc="50">
                <a:latin typeface="Arial MT"/>
                <a:cs typeface="Arial MT"/>
              </a:rPr>
              <a:t>returns,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0668742" y="4602988"/>
            <a:ext cx="737171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63064" algn="l"/>
                <a:tab pos="3456940" algn="l"/>
                <a:tab pos="5426710" algn="l"/>
                <a:tab pos="6246495" algn="l"/>
              </a:tabLst>
            </a:pPr>
            <a:r>
              <a:rPr dirty="0" sz="2800" spc="-10">
                <a:latin typeface="Arial MT"/>
                <a:cs typeface="Arial MT"/>
              </a:rPr>
              <a:t>standard</a:t>
            </a:r>
            <a:r>
              <a:rPr dirty="0" sz="2800">
                <a:latin typeface="Arial MT"/>
                <a:cs typeface="Arial MT"/>
              </a:rPr>
              <a:t>	</a:t>
            </a:r>
            <a:r>
              <a:rPr dirty="0" sz="2800" spc="-10">
                <a:latin typeface="Arial MT"/>
                <a:cs typeface="Arial MT"/>
              </a:rPr>
              <a:t>deviation,</a:t>
            </a:r>
            <a:r>
              <a:rPr dirty="0" sz="2800">
                <a:latin typeface="Arial MT"/>
                <a:cs typeface="Arial MT"/>
              </a:rPr>
              <a:t>	</a:t>
            </a:r>
            <a:r>
              <a:rPr dirty="0" sz="2800" spc="-10">
                <a:latin typeface="Arial MT"/>
                <a:cs typeface="Arial MT"/>
              </a:rPr>
              <a:t>correlation</a:t>
            </a:r>
            <a:r>
              <a:rPr dirty="0" sz="2800">
                <a:latin typeface="Arial MT"/>
                <a:cs typeface="Arial MT"/>
              </a:rPr>
              <a:t>	</a:t>
            </a:r>
            <a:r>
              <a:rPr dirty="0" sz="2800" spc="-25">
                <a:latin typeface="Arial MT"/>
                <a:cs typeface="Arial MT"/>
              </a:rPr>
              <a:t>and</a:t>
            </a:r>
            <a:r>
              <a:rPr dirty="0" sz="2800">
                <a:latin typeface="Arial MT"/>
                <a:cs typeface="Arial MT"/>
              </a:rPr>
              <a:t>	</a:t>
            </a:r>
            <a:r>
              <a:rPr dirty="0" sz="2800" spc="-40">
                <a:latin typeface="Arial MT"/>
                <a:cs typeface="Arial MT"/>
              </a:rPr>
              <a:t>Sharpe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0667744" y="5042661"/>
            <a:ext cx="7382509" cy="12700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 indent="1905">
              <a:lnSpc>
                <a:spcPct val="100299"/>
              </a:lnSpc>
              <a:spcBef>
                <a:spcPts val="90"/>
              </a:spcBef>
            </a:pPr>
            <a:r>
              <a:rPr dirty="0" sz="2650" spc="70">
                <a:latin typeface="Arial MT"/>
                <a:cs typeface="Arial MT"/>
              </a:rPr>
              <a:t>ratio.</a:t>
            </a:r>
            <a:r>
              <a:rPr dirty="0" sz="2650" spc="95">
                <a:latin typeface="Arial MT"/>
                <a:cs typeface="Arial MT"/>
              </a:rPr>
              <a:t>  </a:t>
            </a:r>
            <a:r>
              <a:rPr dirty="0" sz="2650">
                <a:latin typeface="Arial MT"/>
                <a:cs typeface="Arial MT"/>
              </a:rPr>
              <a:t>Random</a:t>
            </a:r>
            <a:r>
              <a:rPr dirty="0" sz="2650" spc="275">
                <a:latin typeface="Arial MT"/>
                <a:cs typeface="Arial MT"/>
              </a:rPr>
              <a:t>  </a:t>
            </a:r>
            <a:r>
              <a:rPr dirty="0" sz="2650">
                <a:latin typeface="Arial MT"/>
                <a:cs typeface="Arial MT"/>
              </a:rPr>
              <a:t>portfolio</a:t>
            </a:r>
            <a:r>
              <a:rPr dirty="0" sz="2650" spc="175">
                <a:latin typeface="Arial MT"/>
                <a:cs typeface="Arial MT"/>
              </a:rPr>
              <a:t>  </a:t>
            </a:r>
            <a:r>
              <a:rPr dirty="0" sz="2650">
                <a:latin typeface="Arial MT"/>
                <a:cs typeface="Arial MT"/>
              </a:rPr>
              <a:t>are</a:t>
            </a:r>
            <a:r>
              <a:rPr dirty="0" sz="2650" spc="155">
                <a:latin typeface="Arial MT"/>
                <a:cs typeface="Arial MT"/>
              </a:rPr>
              <a:t>  </a:t>
            </a:r>
            <a:r>
              <a:rPr dirty="0" sz="2650">
                <a:latin typeface="Arial MT"/>
                <a:cs typeface="Arial MT"/>
              </a:rPr>
              <a:t>generated</a:t>
            </a:r>
            <a:r>
              <a:rPr dirty="0" sz="2650" spc="270">
                <a:latin typeface="Arial MT"/>
                <a:cs typeface="Arial MT"/>
              </a:rPr>
              <a:t>  </a:t>
            </a:r>
            <a:r>
              <a:rPr dirty="0" sz="2650" spc="-10">
                <a:latin typeface="Arial MT"/>
                <a:cs typeface="Arial MT"/>
              </a:rPr>
              <a:t>using </a:t>
            </a:r>
            <a:r>
              <a:rPr dirty="0" sz="2750">
                <a:latin typeface="Arial MT"/>
                <a:cs typeface="Arial MT"/>
              </a:rPr>
              <a:t>python</a:t>
            </a:r>
            <a:r>
              <a:rPr dirty="0" sz="2750" spc="10">
                <a:latin typeface="Arial MT"/>
                <a:cs typeface="Arial MT"/>
              </a:rPr>
              <a:t>  </a:t>
            </a:r>
            <a:r>
              <a:rPr dirty="0" sz="2750" spc="75">
                <a:latin typeface="Arial MT"/>
                <a:cs typeface="Arial MT"/>
              </a:rPr>
              <a:t>to</a:t>
            </a:r>
            <a:r>
              <a:rPr dirty="0" sz="2750" spc="675">
                <a:latin typeface="Arial MT"/>
                <a:cs typeface="Arial MT"/>
              </a:rPr>
              <a:t> </a:t>
            </a:r>
            <a:r>
              <a:rPr dirty="0" sz="2750">
                <a:latin typeface="Arial MT"/>
                <a:cs typeface="Arial MT"/>
              </a:rPr>
              <a:t>find</a:t>
            </a:r>
            <a:r>
              <a:rPr dirty="0" sz="2750" spc="-5">
                <a:latin typeface="Arial MT"/>
                <a:cs typeface="Arial MT"/>
              </a:rPr>
              <a:t>  </a:t>
            </a:r>
            <a:r>
              <a:rPr dirty="0" sz="2750">
                <a:latin typeface="Arial MT"/>
                <a:cs typeface="Arial MT"/>
              </a:rPr>
              <a:t>the</a:t>
            </a:r>
            <a:r>
              <a:rPr dirty="0" sz="2750" spc="-20">
                <a:latin typeface="Arial MT"/>
                <a:cs typeface="Arial MT"/>
              </a:rPr>
              <a:t>  </a:t>
            </a:r>
            <a:r>
              <a:rPr dirty="0" sz="2750">
                <a:latin typeface="Arial MT"/>
                <a:cs typeface="Arial MT"/>
              </a:rPr>
              <a:t>optimal</a:t>
            </a:r>
            <a:r>
              <a:rPr dirty="0" sz="2750" spc="65">
                <a:latin typeface="Arial MT"/>
                <a:cs typeface="Arial MT"/>
              </a:rPr>
              <a:t>  </a:t>
            </a:r>
            <a:r>
              <a:rPr dirty="0" sz="2750">
                <a:latin typeface="Arial MT"/>
                <a:cs typeface="Arial MT"/>
              </a:rPr>
              <a:t>portfolio</a:t>
            </a:r>
            <a:r>
              <a:rPr dirty="0" sz="2750" spc="5">
                <a:latin typeface="Arial MT"/>
                <a:cs typeface="Arial MT"/>
              </a:rPr>
              <a:t>  </a:t>
            </a:r>
            <a:r>
              <a:rPr dirty="0" sz="2750" spc="75">
                <a:latin typeface="Arial MT"/>
                <a:cs typeface="Arial MT"/>
              </a:rPr>
              <a:t>to</a:t>
            </a:r>
            <a:r>
              <a:rPr dirty="0" sz="2750" spc="650">
                <a:latin typeface="Arial MT"/>
                <a:cs typeface="Arial MT"/>
              </a:rPr>
              <a:t> </a:t>
            </a:r>
            <a:r>
              <a:rPr dirty="0" sz="2750" spc="-20">
                <a:latin typeface="Arial MT"/>
                <a:cs typeface="Arial MT"/>
              </a:rPr>
              <a:t>reach </a:t>
            </a:r>
            <a:r>
              <a:rPr dirty="0" sz="2750" spc="70">
                <a:latin typeface="Arial MT"/>
                <a:cs typeface="Arial MT"/>
              </a:rPr>
              <a:t>diversification.</a:t>
            </a:r>
            <a:endParaRPr sz="27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637776"/>
            <a:ext cx="10381488" cy="64922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98464" y="1941576"/>
            <a:ext cx="8205216" cy="724814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20743" y="7543800"/>
            <a:ext cx="1548384" cy="137769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888967" y="5431535"/>
            <a:ext cx="1399032" cy="20574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62416" y="9144"/>
            <a:ext cx="9625584" cy="117652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25348" y="57150"/>
            <a:ext cx="5958840" cy="8559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50" spc="-720">
                <a:solidFill>
                  <a:srgbClr val="2A609E"/>
                </a:solidFill>
              </a:rPr>
              <a:t>ASSET</a:t>
            </a:r>
            <a:r>
              <a:rPr dirty="0" sz="5450" spc="375">
                <a:solidFill>
                  <a:srgbClr val="2A609E"/>
                </a:solidFill>
              </a:rPr>
              <a:t> </a:t>
            </a:r>
            <a:r>
              <a:rPr dirty="0" sz="5450" spc="-430">
                <a:solidFill>
                  <a:srgbClr val="2A609E"/>
                </a:solidFill>
              </a:rPr>
              <a:t>ALLOCATION</a:t>
            </a:r>
            <a:endParaRPr sz="5450"/>
          </a:p>
        </p:txBody>
      </p:sp>
      <p:sp>
        <p:nvSpPr>
          <p:cNvPr id="8" name="object 8" descr=""/>
          <p:cNvSpPr txBox="1"/>
          <p:nvPr/>
        </p:nvSpPr>
        <p:spPr>
          <a:xfrm>
            <a:off x="1248299" y="670306"/>
            <a:ext cx="4651375" cy="840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350" spc="-685">
                <a:solidFill>
                  <a:srgbClr val="2A609E"/>
                </a:solidFill>
                <a:latin typeface="Arial MT"/>
                <a:cs typeface="Arial MT"/>
              </a:rPr>
              <a:t>FOR</a:t>
            </a:r>
            <a:r>
              <a:rPr dirty="0" sz="5350" spc="155">
                <a:solidFill>
                  <a:srgbClr val="2A609E"/>
                </a:solidFill>
                <a:latin typeface="Arial MT"/>
                <a:cs typeface="Arial MT"/>
              </a:rPr>
              <a:t> </a:t>
            </a:r>
            <a:r>
              <a:rPr dirty="0" sz="5350" spc="-535">
                <a:solidFill>
                  <a:srgbClr val="2A609E"/>
                </a:solidFill>
                <a:latin typeface="Arial MT"/>
                <a:cs typeface="Arial MT"/>
              </a:rPr>
              <a:t>TANGENCY</a:t>
            </a:r>
            <a:endParaRPr sz="535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855957" y="1280414"/>
            <a:ext cx="3313429" cy="825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50" spc="-120">
                <a:solidFill>
                  <a:srgbClr val="2A609E"/>
                </a:solidFill>
                <a:latin typeface="Cambria"/>
                <a:cs typeface="Cambria"/>
              </a:rPr>
              <a:t>PORTFOLIO</a:t>
            </a:r>
            <a:endParaRPr sz="5250">
              <a:latin typeface="Cambria"/>
              <a:cs typeface="Cambri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753848" y="4110735"/>
            <a:ext cx="958215" cy="7054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7620">
              <a:lnSpc>
                <a:spcPct val="100000"/>
              </a:lnSpc>
              <a:spcBef>
                <a:spcPts val="100"/>
              </a:spcBef>
            </a:pPr>
            <a:r>
              <a:rPr dirty="0" sz="1900" spc="25">
                <a:solidFill>
                  <a:srgbClr val="2A609E"/>
                </a:solidFill>
                <a:latin typeface="Arial MT"/>
                <a:cs typeface="Arial MT"/>
              </a:rPr>
              <a:t>IXJ</a:t>
            </a:r>
            <a:endParaRPr sz="19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215"/>
              </a:spcBef>
            </a:pPr>
            <a:r>
              <a:rPr dirty="0" sz="1550" spc="-10">
                <a:solidFill>
                  <a:srgbClr val="1C1C1C"/>
                </a:solidFill>
                <a:latin typeface="Arial MT"/>
                <a:cs typeface="Arial MT"/>
              </a:rPr>
              <a:t>Healthcare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214396" y="1046004"/>
            <a:ext cx="1416050" cy="758825"/>
          </a:xfrm>
          <a:prstGeom prst="rect">
            <a:avLst/>
          </a:prstGeom>
        </p:spPr>
        <p:txBody>
          <a:bodyPr wrap="square" lIns="0" tIns="127000" rIns="0" bIns="0" rtlCol="0" vert="horz">
            <a:spAutoFit/>
          </a:bodyPr>
          <a:lstStyle/>
          <a:p>
            <a:pPr marL="599440">
              <a:lnSpc>
                <a:spcPct val="100000"/>
              </a:lnSpc>
              <a:spcBef>
                <a:spcPts val="1000"/>
              </a:spcBef>
            </a:pPr>
            <a:r>
              <a:rPr dirty="0" sz="1900" spc="-25">
                <a:solidFill>
                  <a:srgbClr val="2A609E"/>
                </a:solidFill>
                <a:latin typeface="Arial MT"/>
                <a:cs typeface="Arial MT"/>
              </a:rPr>
              <a:t>VHY</a:t>
            </a:r>
            <a:endParaRPr sz="1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dirty="0" sz="1550" spc="-30">
                <a:solidFill>
                  <a:srgbClr val="212121"/>
                </a:solidFill>
                <a:latin typeface="Arial MT"/>
                <a:cs typeface="Arial MT"/>
              </a:rPr>
              <a:t>Aussie</a:t>
            </a:r>
            <a:r>
              <a:rPr dirty="0" sz="1550" spc="-60">
                <a:solidFill>
                  <a:srgbClr val="212121"/>
                </a:solidFill>
                <a:latin typeface="Arial MT"/>
                <a:cs typeface="Arial MT"/>
              </a:rPr>
              <a:t> </a:t>
            </a:r>
            <a:r>
              <a:rPr dirty="0" sz="1550" spc="-10">
                <a:solidFill>
                  <a:srgbClr val="0F0F0F"/>
                </a:solidFill>
                <a:latin typeface="Arial MT"/>
                <a:cs typeface="Arial MT"/>
              </a:rPr>
              <a:t>Dividend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555958" y="1543050"/>
            <a:ext cx="418465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110">
                <a:solidFill>
                  <a:srgbClr val="2A609E"/>
                </a:solidFill>
                <a:latin typeface="Arial MT"/>
                <a:cs typeface="Arial MT"/>
              </a:rPr>
              <a:t>|{gy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449339" y="1902968"/>
            <a:ext cx="127571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1C1C1C"/>
                </a:solidFill>
                <a:latin typeface="Arial MT"/>
                <a:cs typeface="Arial MT"/>
              </a:rPr>
              <a:t>Aussie</a:t>
            </a:r>
            <a:r>
              <a:rPr dirty="0" sz="1500" spc="-30">
                <a:solidFill>
                  <a:srgbClr val="1C1C1C"/>
                </a:solidFill>
                <a:latin typeface="Arial MT"/>
                <a:cs typeface="Arial MT"/>
              </a:rPr>
              <a:t> </a:t>
            </a:r>
            <a:r>
              <a:rPr dirty="0" sz="1500" spc="-10">
                <a:solidFill>
                  <a:srgbClr val="0C0C0C"/>
                </a:solidFill>
                <a:latin typeface="Arial MT"/>
                <a:cs typeface="Arial MT"/>
              </a:rPr>
              <a:t>Top200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310329" y="9269786"/>
            <a:ext cx="578485" cy="657225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marL="60960">
              <a:lnSpc>
                <a:spcPct val="100000"/>
              </a:lnSpc>
              <a:spcBef>
                <a:spcPts val="409"/>
              </a:spcBef>
            </a:pPr>
            <a:r>
              <a:rPr dirty="0" sz="1550" spc="-20">
                <a:solidFill>
                  <a:srgbClr val="131313"/>
                </a:solidFill>
                <a:latin typeface="Arial MT"/>
                <a:cs typeface="Arial MT"/>
              </a:rPr>
              <a:t>Tech</a:t>
            </a:r>
            <a:endParaRPr sz="1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dirty="0" sz="2000" spc="-25">
                <a:solidFill>
                  <a:srgbClr val="2A609E"/>
                </a:solidFill>
                <a:latin typeface="Arial MT"/>
                <a:cs typeface="Arial MT"/>
              </a:rPr>
              <a:t>NDQ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2313712" y="1971040"/>
            <a:ext cx="926465" cy="763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12700">
              <a:lnSpc>
                <a:spcPct val="100000"/>
              </a:lnSpc>
              <a:spcBef>
                <a:spcPts val="100"/>
              </a:spcBef>
            </a:pPr>
            <a:r>
              <a:rPr dirty="0" sz="1900" spc="-20">
                <a:solidFill>
                  <a:srgbClr val="2A609E"/>
                </a:solidFill>
                <a:latin typeface="Arial MT"/>
                <a:cs typeface="Arial MT"/>
              </a:rPr>
              <a:t>ETHI</a:t>
            </a:r>
            <a:endParaRPr sz="19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670"/>
              </a:spcBef>
            </a:pPr>
            <a:r>
              <a:rPr dirty="0" sz="1550" spc="-10">
                <a:solidFill>
                  <a:srgbClr val="131313"/>
                </a:solidFill>
                <a:latin typeface="Arial MT"/>
                <a:cs typeface="Arial MT"/>
              </a:rPr>
              <a:t>Sustainble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3595286" y="4924505"/>
            <a:ext cx="850265" cy="900430"/>
          </a:xfrm>
          <a:prstGeom prst="rect">
            <a:avLst/>
          </a:prstGeom>
        </p:spPr>
        <p:txBody>
          <a:bodyPr wrap="square" lIns="0" tIns="182245" rIns="0" bIns="0" rtlCol="0" vert="horz">
            <a:spAutoFit/>
          </a:bodyPr>
          <a:lstStyle/>
          <a:p>
            <a:pPr marL="153670">
              <a:lnSpc>
                <a:spcPct val="100000"/>
              </a:lnSpc>
              <a:spcBef>
                <a:spcPts val="1435"/>
              </a:spcBef>
            </a:pPr>
            <a:r>
              <a:rPr dirty="0" sz="2100" spc="-25">
                <a:solidFill>
                  <a:srgbClr val="2A609E"/>
                </a:solidFill>
                <a:latin typeface="Arial MT"/>
                <a:cs typeface="Arial MT"/>
              </a:rPr>
              <a:t>IEM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1650" spc="-70">
                <a:solidFill>
                  <a:srgbClr val="1D1D1D"/>
                </a:solidFill>
                <a:latin typeface="Arial MT"/>
                <a:cs typeface="Arial MT"/>
              </a:rPr>
              <a:t>Emerging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3044462" y="7409942"/>
            <a:ext cx="965835" cy="276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spc="-254">
                <a:solidFill>
                  <a:srgbClr val="131313"/>
                </a:solidFill>
                <a:latin typeface="Arial Black"/>
                <a:cs typeface="Arial Black"/>
              </a:rPr>
              <a:t>Global</a:t>
            </a:r>
            <a:r>
              <a:rPr dirty="0" sz="1650" spc="60">
                <a:solidFill>
                  <a:srgbClr val="131313"/>
                </a:solidFill>
                <a:latin typeface="Arial Black"/>
                <a:cs typeface="Arial Black"/>
              </a:rPr>
              <a:t> </a:t>
            </a:r>
            <a:r>
              <a:rPr dirty="0" sz="1650" spc="-475">
                <a:solidFill>
                  <a:srgbClr val="262626"/>
                </a:solidFill>
                <a:latin typeface="Arial Black"/>
                <a:cs typeface="Arial Black"/>
              </a:rPr>
              <a:t>1OO</a:t>
            </a:r>
            <a:endParaRPr sz="16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58372" y="4560823"/>
            <a:ext cx="2541905" cy="619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513205" algn="l"/>
              </a:tabLst>
            </a:pPr>
            <a:r>
              <a:rPr dirty="0" baseline="17806" sz="5850" spc="-794">
                <a:solidFill>
                  <a:srgbClr val="0A213B"/>
                </a:solidFill>
                <a:latin typeface="Arial Black"/>
                <a:cs typeface="Arial Black"/>
              </a:rPr>
              <a:t>th</a:t>
            </a:r>
            <a:r>
              <a:rPr dirty="0" baseline="17806" sz="5850" spc="-2647">
                <a:solidFill>
                  <a:srgbClr val="0A213B"/>
                </a:solidFill>
                <a:latin typeface="Arial Black"/>
                <a:cs typeface="Arial Black"/>
              </a:rPr>
              <a:t>r</a:t>
            </a:r>
            <a:r>
              <a:rPr dirty="0" sz="3700" spc="-540">
                <a:solidFill>
                  <a:srgbClr val="A0A0A0"/>
                </a:solidFill>
              </a:rPr>
              <a:t>...</a:t>
            </a:r>
            <a:r>
              <a:rPr dirty="0" sz="3700" spc="-1360">
                <a:solidFill>
                  <a:srgbClr val="A0A0A0"/>
                </a:solidFill>
              </a:rPr>
              <a:t>.</a:t>
            </a:r>
            <a:r>
              <a:rPr dirty="0" baseline="17806" sz="5850" spc="-2279">
                <a:solidFill>
                  <a:srgbClr val="0A213B"/>
                </a:solidFill>
                <a:latin typeface="Arial Black"/>
                <a:cs typeface="Arial Black"/>
              </a:rPr>
              <a:t>i</a:t>
            </a:r>
            <a:r>
              <a:rPr dirty="0" sz="3700" spc="-540">
                <a:solidFill>
                  <a:srgbClr val="A0A0A0"/>
                </a:solidFill>
              </a:rPr>
              <a:t>..</a:t>
            </a:r>
            <a:r>
              <a:rPr dirty="0" sz="3700" spc="-1005">
                <a:solidFill>
                  <a:srgbClr val="A0A0A0"/>
                </a:solidFill>
              </a:rPr>
              <a:t>.</a:t>
            </a:r>
            <a:r>
              <a:rPr dirty="0" baseline="17806" sz="5850" spc="-4132">
                <a:solidFill>
                  <a:srgbClr val="0A213B"/>
                </a:solidFill>
                <a:latin typeface="Arial Black"/>
                <a:cs typeface="Arial Black"/>
              </a:rPr>
              <a:t>v</a:t>
            </a:r>
            <a:r>
              <a:rPr dirty="0" sz="3700" spc="-540">
                <a:solidFill>
                  <a:srgbClr val="A0A0A0"/>
                </a:solidFill>
              </a:rPr>
              <a:t>...</a:t>
            </a:r>
            <a:r>
              <a:rPr dirty="0" sz="3700" spc="10">
                <a:solidFill>
                  <a:srgbClr val="A0A0A0"/>
                </a:solidFill>
              </a:rPr>
              <a:t>.</a:t>
            </a:r>
            <a:r>
              <a:rPr dirty="0" baseline="17806" sz="5850" spc="-3142">
                <a:solidFill>
                  <a:srgbClr val="0A213B"/>
                </a:solidFill>
                <a:latin typeface="Arial Black"/>
                <a:cs typeface="Arial Black"/>
              </a:rPr>
              <a:t>e</a:t>
            </a:r>
            <a:r>
              <a:rPr dirty="0" sz="3700" spc="-540">
                <a:solidFill>
                  <a:srgbClr val="A0A0A0"/>
                </a:solidFill>
              </a:rPr>
              <a:t>...</a:t>
            </a:r>
            <a:r>
              <a:rPr dirty="0" sz="3700" spc="-520">
                <a:solidFill>
                  <a:srgbClr val="A0A0A0"/>
                </a:solidFill>
              </a:rPr>
              <a:t>.</a:t>
            </a:r>
            <a:r>
              <a:rPr dirty="0" sz="3700">
                <a:solidFill>
                  <a:srgbClr val="A0A0A0"/>
                </a:solidFill>
              </a:rPr>
              <a:t>	</a:t>
            </a:r>
            <a:r>
              <a:rPr dirty="0" baseline="17806" sz="5850" spc="-615" b="1" i="1">
                <a:solidFill>
                  <a:srgbClr val="0A0546"/>
                </a:solidFill>
                <a:latin typeface="Arial"/>
                <a:cs typeface="Arial"/>
              </a:rPr>
              <a:t>Ç</a:t>
            </a:r>
            <a:r>
              <a:rPr dirty="0" baseline="17806" sz="5850" spc="-2962" b="1" i="1">
                <a:solidFill>
                  <a:srgbClr val="0A0546"/>
                </a:solidFill>
                <a:latin typeface="Arial"/>
                <a:cs typeface="Arial"/>
              </a:rPr>
              <a:t>Û</a:t>
            </a:r>
            <a:r>
              <a:rPr dirty="0" sz="3700" spc="-409" i="1">
                <a:solidFill>
                  <a:srgbClr val="0A0546"/>
                </a:solidFill>
                <a:latin typeface="Arial"/>
                <a:cs typeface="Arial"/>
              </a:rPr>
              <a:t>,</a:t>
            </a:r>
            <a:r>
              <a:rPr dirty="0" baseline="17806" sz="5850" spc="-615" b="1" i="1">
                <a:solidFill>
                  <a:srgbClr val="0A0546"/>
                </a:solidFill>
                <a:latin typeface="Arial"/>
                <a:cs typeface="Arial"/>
              </a:rPr>
              <a:t>T•ț</a:t>
            </a:r>
            <a:endParaRPr baseline="17806" sz="5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2416" y="0"/>
            <a:ext cx="17245584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6672" y="6312408"/>
            <a:ext cx="8247888" cy="227380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0263" y="2965704"/>
            <a:ext cx="8467344" cy="233476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9223" y="554736"/>
            <a:ext cx="582168" cy="61569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3688" y="554736"/>
            <a:ext cx="469392" cy="61569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47088" y="545591"/>
            <a:ext cx="627888" cy="63093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63367" y="554736"/>
            <a:ext cx="496824" cy="621791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42488" y="554736"/>
            <a:ext cx="451103" cy="612648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55720" y="554736"/>
            <a:ext cx="451103" cy="612648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395215" y="554736"/>
            <a:ext cx="509015" cy="615696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023103" y="554736"/>
            <a:ext cx="460248" cy="615696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779008" y="554736"/>
            <a:ext cx="600456" cy="615696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49567" y="554736"/>
            <a:ext cx="359663" cy="615696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216895" y="9144"/>
            <a:ext cx="8071104" cy="10277856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586984" y="554736"/>
            <a:ext cx="121920" cy="612648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613191" y="1299971"/>
            <a:ext cx="7510145" cy="861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780" marR="5080" indent="-5715">
              <a:lnSpc>
                <a:spcPct val="105400"/>
              </a:lnSpc>
              <a:spcBef>
                <a:spcPts val="100"/>
              </a:spcBef>
            </a:pPr>
            <a:r>
              <a:rPr dirty="0" sz="2600" spc="60">
                <a:latin typeface="Arial MT"/>
                <a:cs typeface="Arial MT"/>
              </a:rPr>
              <a:t>Quantitative</a:t>
            </a:r>
            <a:r>
              <a:rPr dirty="0" sz="2600" spc="120">
                <a:latin typeface="Arial MT"/>
                <a:cs typeface="Arial MT"/>
              </a:rPr>
              <a:t> </a:t>
            </a:r>
            <a:r>
              <a:rPr dirty="0" sz="2600" spc="70">
                <a:latin typeface="Arial MT"/>
                <a:cs typeface="Arial MT"/>
              </a:rPr>
              <a:t>investment</a:t>
            </a:r>
            <a:r>
              <a:rPr dirty="0" sz="2600" spc="180">
                <a:latin typeface="Arial MT"/>
                <a:cs typeface="Arial MT"/>
              </a:rPr>
              <a:t> </a:t>
            </a:r>
            <a:r>
              <a:rPr dirty="0" sz="2600" spc="114">
                <a:latin typeface="Arial MT"/>
                <a:cs typeface="Arial MT"/>
              </a:rPr>
              <a:t>management</a:t>
            </a:r>
            <a:r>
              <a:rPr dirty="0" sz="2600" spc="260">
                <a:latin typeface="Arial MT"/>
                <a:cs typeface="Arial MT"/>
              </a:rPr>
              <a:t> </a:t>
            </a:r>
            <a:r>
              <a:rPr dirty="0" sz="2600" spc="110">
                <a:latin typeface="Arial MT"/>
                <a:cs typeface="Arial MT"/>
              </a:rPr>
              <a:t>company </a:t>
            </a:r>
            <a:r>
              <a:rPr dirty="0" sz="2600" spc="95">
                <a:latin typeface="Arial MT"/>
                <a:cs typeface="Arial MT"/>
              </a:rPr>
              <a:t>trading</a:t>
            </a:r>
            <a:r>
              <a:rPr dirty="0" sz="2600" spc="-5">
                <a:latin typeface="Arial MT"/>
                <a:cs typeface="Arial MT"/>
              </a:rPr>
              <a:t> </a:t>
            </a:r>
            <a:r>
              <a:rPr dirty="0" sz="2600" spc="85">
                <a:latin typeface="Arial MT"/>
                <a:cs typeface="Arial MT"/>
              </a:rPr>
              <a:t>in</a:t>
            </a:r>
            <a:r>
              <a:rPr dirty="0" sz="2600" spc="-80">
                <a:latin typeface="Arial MT"/>
                <a:cs typeface="Arial MT"/>
              </a:rPr>
              <a:t> </a:t>
            </a:r>
            <a:r>
              <a:rPr dirty="0" sz="2600" spc="85">
                <a:latin typeface="Arial MT"/>
                <a:cs typeface="Arial MT"/>
              </a:rPr>
              <a:t>global</a:t>
            </a:r>
            <a:r>
              <a:rPr dirty="0" sz="2600" spc="30">
                <a:latin typeface="Arial MT"/>
                <a:cs typeface="Arial MT"/>
              </a:rPr>
              <a:t> </a:t>
            </a:r>
            <a:r>
              <a:rPr dirty="0" sz="2600" spc="125">
                <a:latin typeface="Arial MT"/>
                <a:cs typeface="Arial MT"/>
              </a:rPr>
              <a:t>and</a:t>
            </a:r>
            <a:r>
              <a:rPr dirty="0" sz="2600" spc="-5">
                <a:latin typeface="Arial MT"/>
                <a:cs typeface="Arial MT"/>
              </a:rPr>
              <a:t> </a:t>
            </a:r>
            <a:r>
              <a:rPr dirty="0" sz="2600" spc="65">
                <a:latin typeface="Arial MT"/>
                <a:cs typeface="Arial MT"/>
              </a:rPr>
              <a:t>financial</a:t>
            </a:r>
            <a:r>
              <a:rPr dirty="0" sz="2600" spc="105">
                <a:latin typeface="Arial MT"/>
                <a:cs typeface="Arial MT"/>
              </a:rPr>
              <a:t> </a:t>
            </a:r>
            <a:r>
              <a:rPr dirty="0" sz="2600" spc="45">
                <a:latin typeface="Arial MT"/>
                <a:cs typeface="Arial MT"/>
              </a:rPr>
              <a:t>markets.</a:t>
            </a:r>
            <a:endParaRPr sz="2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63711" y="6053328"/>
            <a:ext cx="1066800" cy="131673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10383" y="1752600"/>
            <a:ext cx="1481328" cy="147828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74152" y="1792223"/>
            <a:ext cx="1438655" cy="142646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228576" y="9144"/>
            <a:ext cx="6059424" cy="1027785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61441" rIns="0" bIns="0" rtlCol="0" vert="horz">
            <a:spAutoFit/>
          </a:bodyPr>
          <a:lstStyle/>
          <a:p>
            <a:pPr marL="349250">
              <a:lnSpc>
                <a:spcPct val="100000"/>
              </a:lnSpc>
              <a:spcBef>
                <a:spcPts val="100"/>
              </a:spcBef>
            </a:pPr>
            <a:r>
              <a:rPr dirty="0" sz="5600" spc="-530"/>
              <a:t>PROJECT</a:t>
            </a:r>
            <a:r>
              <a:rPr dirty="0" sz="5600" spc="270"/>
              <a:t> </a:t>
            </a:r>
            <a:r>
              <a:rPr dirty="0" sz="5600" spc="-505"/>
              <a:t>DESCRIPTION</a:t>
            </a:r>
            <a:endParaRPr sz="5600"/>
          </a:p>
        </p:txBody>
      </p:sp>
      <p:sp>
        <p:nvSpPr>
          <p:cNvPr id="7" name="object 7" descr="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145415" marR="482600" indent="-11430">
              <a:lnSpc>
                <a:spcPct val="100099"/>
              </a:lnSpc>
              <a:spcBef>
                <a:spcPts val="95"/>
              </a:spcBef>
            </a:pPr>
            <a:r>
              <a:rPr dirty="0" sz="3000"/>
              <a:t>Utilizing</a:t>
            </a:r>
            <a:r>
              <a:rPr dirty="0" sz="3000" spc="160"/>
              <a:t> </a:t>
            </a:r>
            <a:r>
              <a:rPr dirty="0" sz="3000" spc="-10"/>
              <a:t>Thrive's </a:t>
            </a:r>
            <a:r>
              <a:rPr dirty="0"/>
              <a:t>systematic</a:t>
            </a:r>
            <a:r>
              <a:rPr dirty="0" spc="400"/>
              <a:t> </a:t>
            </a:r>
            <a:r>
              <a:rPr dirty="0" spc="-10"/>
              <a:t>approach </a:t>
            </a:r>
            <a:r>
              <a:rPr dirty="0" sz="3100" spc="-30"/>
              <a:t>for</a:t>
            </a:r>
            <a:r>
              <a:rPr dirty="0" sz="3100" spc="-210"/>
              <a:t> </a:t>
            </a:r>
            <a:r>
              <a:rPr dirty="0" sz="3100"/>
              <a:t>analyzing</a:t>
            </a:r>
            <a:r>
              <a:rPr dirty="0" sz="3100" spc="-30"/>
              <a:t> </a:t>
            </a:r>
            <a:r>
              <a:rPr dirty="0" sz="3100" spc="-360"/>
              <a:t>ASX </a:t>
            </a:r>
            <a:r>
              <a:rPr dirty="0" sz="2950" spc="85"/>
              <a:t>listed</a:t>
            </a:r>
            <a:r>
              <a:rPr dirty="0" sz="2950" spc="-250"/>
              <a:t> </a:t>
            </a:r>
            <a:r>
              <a:rPr dirty="0" sz="2950" spc="-415"/>
              <a:t>ETF</a:t>
            </a:r>
            <a:r>
              <a:rPr dirty="0" sz="2950" spc="-120"/>
              <a:t> </a:t>
            </a:r>
            <a:r>
              <a:rPr dirty="0" sz="2950" spc="50"/>
              <a:t>themes</a:t>
            </a:r>
            <a:endParaRPr sz="2950"/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360"/>
              </a:spcBef>
            </a:pPr>
          </a:p>
          <a:p>
            <a:pPr algn="ctr" marL="434340">
              <a:lnSpc>
                <a:spcPct val="100000"/>
              </a:lnSpc>
            </a:pPr>
            <a:r>
              <a:rPr dirty="0" sz="6950" spc="-4800">
                <a:latin typeface="Arial Black"/>
                <a:cs typeface="Arial Black"/>
              </a:rPr>
              <a:t>O</a:t>
            </a:r>
            <a:r>
              <a:rPr dirty="0" baseline="26893" sz="11775" spc="-1635">
                <a:latin typeface="Arial Black"/>
                <a:cs typeface="Arial Black"/>
              </a:rPr>
              <a:t>r</a:t>
            </a:r>
            <a:r>
              <a:rPr dirty="0" sz="6950" spc="-4240">
                <a:latin typeface="Arial Black"/>
                <a:cs typeface="Arial Black"/>
              </a:rPr>
              <a:t>+</a:t>
            </a:r>
            <a:r>
              <a:rPr dirty="0" baseline="22292" sz="11775" spc="-4867">
                <a:latin typeface="Arial Black"/>
                <a:cs typeface="Arial Black"/>
              </a:rPr>
              <a:t>a</a:t>
            </a:r>
            <a:r>
              <a:rPr dirty="0" sz="6950" spc="-500">
                <a:latin typeface="Arial Black"/>
                <a:cs typeface="Arial Black"/>
              </a:rPr>
              <a:t>’</a:t>
            </a:r>
            <a:r>
              <a:rPr dirty="0" sz="6950" spc="-1105">
                <a:latin typeface="Arial Black"/>
                <a:cs typeface="Arial Black"/>
              </a:rPr>
              <a:t> </a:t>
            </a:r>
            <a:r>
              <a:rPr dirty="0" baseline="22292" sz="11775" spc="-1192">
                <a:latin typeface="Arial Black"/>
                <a:cs typeface="Arial Black"/>
              </a:rPr>
              <a:t>9</a:t>
            </a:r>
            <a:endParaRPr baseline="22292" sz="11775">
              <a:latin typeface="Arial Black"/>
              <a:cs typeface="Arial Black"/>
            </a:endParaRPr>
          </a:p>
          <a:p>
            <a:pPr algn="ctr" marL="38100" marR="30480" indent="-17780">
              <a:lnSpc>
                <a:spcPct val="98800"/>
              </a:lnSpc>
              <a:spcBef>
                <a:spcPts val="2035"/>
              </a:spcBef>
            </a:pPr>
            <a:r>
              <a:rPr dirty="0" sz="2750" spc="-370">
                <a:latin typeface="Arial Black"/>
                <a:cs typeface="Arial Black"/>
              </a:rPr>
              <a:t>Employing</a:t>
            </a:r>
            <a:r>
              <a:rPr dirty="0" sz="2750" spc="-20">
                <a:latin typeface="Arial Black"/>
                <a:cs typeface="Arial Black"/>
              </a:rPr>
              <a:t> </a:t>
            </a:r>
            <a:r>
              <a:rPr dirty="0" sz="2750" spc="-345">
                <a:latin typeface="Arial Black"/>
                <a:cs typeface="Arial Black"/>
              </a:rPr>
              <a:t>Thrive's </a:t>
            </a:r>
            <a:r>
              <a:rPr dirty="0" sz="2750" spc="-350">
                <a:latin typeface="Arial Black"/>
                <a:cs typeface="Arial Black"/>
              </a:rPr>
              <a:t>advanced</a:t>
            </a:r>
            <a:r>
              <a:rPr dirty="0" sz="2750" spc="-65">
                <a:latin typeface="Arial Black"/>
                <a:cs typeface="Arial Black"/>
              </a:rPr>
              <a:t> </a:t>
            </a:r>
            <a:r>
              <a:rPr dirty="0" sz="2750" spc="-330">
                <a:latin typeface="Arial Black"/>
                <a:cs typeface="Arial Black"/>
              </a:rPr>
              <a:t>algorithms</a:t>
            </a:r>
            <a:r>
              <a:rPr dirty="0" sz="2750" spc="-140">
                <a:latin typeface="Arial Black"/>
                <a:cs typeface="Arial Black"/>
              </a:rPr>
              <a:t> </a:t>
            </a:r>
            <a:r>
              <a:rPr dirty="0" sz="2750" spc="-25">
                <a:latin typeface="Arial Black"/>
                <a:cs typeface="Arial Black"/>
              </a:rPr>
              <a:t>in </a:t>
            </a:r>
            <a:r>
              <a:rPr dirty="0" sz="2750" spc="-300">
                <a:latin typeface="Arial Black"/>
                <a:cs typeface="Arial Black"/>
              </a:rPr>
              <a:t>trading</a:t>
            </a:r>
            <a:r>
              <a:rPr dirty="0" sz="2750" spc="-204">
                <a:latin typeface="Arial Black"/>
                <a:cs typeface="Arial Black"/>
              </a:rPr>
              <a:t> </a:t>
            </a:r>
            <a:r>
              <a:rPr dirty="0" sz="2750" spc="-355">
                <a:latin typeface="Arial Black"/>
                <a:cs typeface="Arial Black"/>
              </a:rPr>
              <a:t>technology</a:t>
            </a:r>
            <a:r>
              <a:rPr dirty="0" sz="2750" spc="-55">
                <a:latin typeface="Arial Black"/>
                <a:cs typeface="Arial Black"/>
              </a:rPr>
              <a:t> </a:t>
            </a:r>
            <a:r>
              <a:rPr dirty="0" sz="2750" spc="-355">
                <a:latin typeface="Arial Black"/>
                <a:cs typeface="Arial Black"/>
              </a:rPr>
              <a:t>to</a:t>
            </a:r>
            <a:r>
              <a:rPr dirty="0" sz="2750" spc="-365">
                <a:latin typeface="Arial Black"/>
                <a:cs typeface="Arial Black"/>
              </a:rPr>
              <a:t> </a:t>
            </a:r>
            <a:r>
              <a:rPr dirty="0" sz="2750" spc="-420">
                <a:latin typeface="Arial Black"/>
                <a:cs typeface="Arial Black"/>
              </a:rPr>
              <a:t>make </a:t>
            </a:r>
            <a:r>
              <a:rPr dirty="0" sz="2700" spc="-310">
                <a:latin typeface="Arial Black"/>
                <a:cs typeface="Arial Black"/>
              </a:rPr>
              <a:t>the</a:t>
            </a:r>
            <a:r>
              <a:rPr dirty="0" sz="2700" spc="-340">
                <a:latin typeface="Arial Black"/>
                <a:cs typeface="Arial Black"/>
              </a:rPr>
              <a:t> </a:t>
            </a:r>
            <a:r>
              <a:rPr dirty="0" sz="2700" spc="-355">
                <a:latin typeface="Arial Black"/>
                <a:cs typeface="Arial Black"/>
              </a:rPr>
              <a:t>most</a:t>
            </a:r>
            <a:r>
              <a:rPr dirty="0" sz="2700" spc="-225">
                <a:latin typeface="Arial Black"/>
                <a:cs typeface="Arial Black"/>
              </a:rPr>
              <a:t> </a:t>
            </a:r>
            <a:r>
              <a:rPr dirty="0" sz="2700" spc="-345">
                <a:latin typeface="Arial Black"/>
                <a:cs typeface="Arial Black"/>
              </a:rPr>
              <a:t>of</a:t>
            </a:r>
            <a:r>
              <a:rPr dirty="0" sz="2700" spc="-295">
                <a:latin typeface="Arial Black"/>
                <a:cs typeface="Arial Black"/>
              </a:rPr>
              <a:t> identified </a:t>
            </a:r>
            <a:r>
              <a:rPr dirty="0" sz="2750" spc="-330">
                <a:latin typeface="Arial Black"/>
                <a:cs typeface="Arial Black"/>
              </a:rPr>
              <a:t>patterns.</a:t>
            </a:r>
            <a:endParaRPr sz="275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600033" y="3531870"/>
            <a:ext cx="4307840" cy="184658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algn="ctr" marL="12700" marR="5080" indent="19050">
              <a:lnSpc>
                <a:spcPct val="97300"/>
              </a:lnSpc>
              <a:spcBef>
                <a:spcPts val="195"/>
              </a:spcBef>
            </a:pPr>
            <a:r>
              <a:rPr dirty="0" sz="3050" spc="-385">
                <a:latin typeface="Arial Black"/>
                <a:cs typeface="Arial Black"/>
              </a:rPr>
              <a:t>Analysing</a:t>
            </a:r>
            <a:r>
              <a:rPr dirty="0" sz="3050" spc="-160">
                <a:latin typeface="Arial Black"/>
                <a:cs typeface="Arial Black"/>
              </a:rPr>
              <a:t> </a:t>
            </a:r>
            <a:r>
              <a:rPr dirty="0" sz="3050" spc="-420">
                <a:latin typeface="Arial Black"/>
                <a:cs typeface="Arial Black"/>
              </a:rPr>
              <a:t>market</a:t>
            </a:r>
            <a:r>
              <a:rPr dirty="0" sz="3050" spc="-210">
                <a:latin typeface="Arial Black"/>
                <a:cs typeface="Arial Black"/>
              </a:rPr>
              <a:t> </a:t>
            </a:r>
            <a:r>
              <a:rPr dirty="0" sz="3050" spc="-380">
                <a:latin typeface="Arial Black"/>
                <a:cs typeface="Arial Black"/>
              </a:rPr>
              <a:t>doto</a:t>
            </a:r>
            <a:r>
              <a:rPr dirty="0" sz="3050" spc="-250">
                <a:latin typeface="Arial Black"/>
                <a:cs typeface="Arial Black"/>
              </a:rPr>
              <a:t> </a:t>
            </a:r>
            <a:r>
              <a:rPr dirty="0" sz="3050" spc="-405">
                <a:latin typeface="Arial Black"/>
                <a:cs typeface="Arial Black"/>
              </a:rPr>
              <a:t>to </a:t>
            </a:r>
            <a:r>
              <a:rPr dirty="0" sz="3050" spc="-335">
                <a:latin typeface="Arial Black"/>
                <a:cs typeface="Arial Black"/>
              </a:rPr>
              <a:t>identify</a:t>
            </a:r>
            <a:r>
              <a:rPr dirty="0" sz="3050" spc="-145">
                <a:latin typeface="Arial Black"/>
                <a:cs typeface="Arial Black"/>
              </a:rPr>
              <a:t> </a:t>
            </a:r>
            <a:r>
              <a:rPr dirty="0" sz="3050" spc="-270">
                <a:latin typeface="Arial Black"/>
                <a:cs typeface="Arial Black"/>
              </a:rPr>
              <a:t>non-</a:t>
            </a:r>
            <a:r>
              <a:rPr dirty="0" sz="3050" spc="-325">
                <a:latin typeface="Arial Black"/>
                <a:cs typeface="Arial Black"/>
              </a:rPr>
              <a:t>random </a:t>
            </a:r>
            <a:r>
              <a:rPr dirty="0" sz="3050" spc="-395">
                <a:latin typeface="Arial Black"/>
                <a:cs typeface="Arial Black"/>
              </a:rPr>
              <a:t>patterns</a:t>
            </a:r>
            <a:r>
              <a:rPr dirty="0" sz="3050" spc="-185">
                <a:latin typeface="Arial Black"/>
                <a:cs typeface="Arial Black"/>
              </a:rPr>
              <a:t> </a:t>
            </a:r>
            <a:r>
              <a:rPr dirty="0" sz="3050" spc="-350">
                <a:latin typeface="Arial Black"/>
                <a:cs typeface="Arial Black"/>
              </a:rPr>
              <a:t>and </a:t>
            </a:r>
            <a:r>
              <a:rPr dirty="0" sz="3050" spc="-400">
                <a:latin typeface="Arial Black"/>
                <a:cs typeface="Arial Black"/>
              </a:rPr>
              <a:t>behaviours </a:t>
            </a:r>
            <a:r>
              <a:rPr dirty="0" sz="3050" spc="-315">
                <a:latin typeface="Arial Black"/>
                <a:cs typeface="Arial Black"/>
              </a:rPr>
              <a:t>driving</a:t>
            </a:r>
            <a:r>
              <a:rPr dirty="0" sz="3050" spc="-190">
                <a:latin typeface="Arial Black"/>
                <a:cs typeface="Arial Black"/>
              </a:rPr>
              <a:t> </a:t>
            </a:r>
            <a:r>
              <a:rPr dirty="0" sz="3050" spc="-415">
                <a:latin typeface="Arial Black"/>
                <a:cs typeface="Arial Black"/>
              </a:rPr>
              <a:t>price</a:t>
            </a:r>
            <a:r>
              <a:rPr dirty="0" sz="3050" spc="-270">
                <a:latin typeface="Arial Black"/>
                <a:cs typeface="Arial Black"/>
              </a:rPr>
              <a:t> </a:t>
            </a:r>
            <a:r>
              <a:rPr dirty="0" sz="3050" spc="-405">
                <a:latin typeface="Arial Black"/>
                <a:cs typeface="Arial Black"/>
              </a:rPr>
              <a:t>momentum.</a:t>
            </a:r>
            <a:endParaRPr sz="3050">
              <a:latin typeface="Arial Black"/>
              <a:cs typeface="Arial Black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866294" y="7672578"/>
            <a:ext cx="4036695" cy="209105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ctr" marL="12065" marR="5080">
              <a:lnSpc>
                <a:spcPct val="100499"/>
              </a:lnSpc>
              <a:spcBef>
                <a:spcPts val="80"/>
              </a:spcBef>
            </a:pPr>
            <a:r>
              <a:rPr dirty="0" sz="2750" spc="-365">
                <a:latin typeface="Arial Black"/>
                <a:cs typeface="Arial Black"/>
              </a:rPr>
              <a:t>Maximising</a:t>
            </a:r>
            <a:r>
              <a:rPr dirty="0" sz="2750" spc="-35">
                <a:latin typeface="Arial Black"/>
                <a:cs typeface="Arial Black"/>
              </a:rPr>
              <a:t> </a:t>
            </a:r>
            <a:r>
              <a:rPr dirty="0" sz="2750" spc="-345">
                <a:latin typeface="Arial Black"/>
                <a:cs typeface="Arial Black"/>
              </a:rPr>
              <a:t>investor</a:t>
            </a:r>
            <a:r>
              <a:rPr dirty="0" sz="2750" spc="-35">
                <a:latin typeface="Arial Black"/>
                <a:cs typeface="Arial Black"/>
              </a:rPr>
              <a:t> </a:t>
            </a:r>
            <a:r>
              <a:rPr dirty="0" sz="2750" spc="-340">
                <a:latin typeface="Arial Black"/>
                <a:cs typeface="Arial Black"/>
              </a:rPr>
              <a:t>value </a:t>
            </a:r>
            <a:r>
              <a:rPr dirty="0" sz="2700" spc="-250">
                <a:latin typeface="Arial Black"/>
                <a:cs typeface="Arial Black"/>
              </a:rPr>
              <a:t>by</a:t>
            </a:r>
            <a:r>
              <a:rPr dirty="0" sz="2700" spc="-310">
                <a:latin typeface="Arial Black"/>
                <a:cs typeface="Arial Black"/>
              </a:rPr>
              <a:t> </a:t>
            </a:r>
            <a:r>
              <a:rPr dirty="0" sz="2700" spc="-285">
                <a:latin typeface="Arial Black"/>
                <a:cs typeface="Arial Black"/>
              </a:rPr>
              <a:t>understanding</a:t>
            </a:r>
            <a:r>
              <a:rPr dirty="0" sz="2700" spc="125">
                <a:latin typeface="Arial Black"/>
                <a:cs typeface="Arial Black"/>
              </a:rPr>
              <a:t> </a:t>
            </a:r>
            <a:r>
              <a:rPr dirty="0" sz="2700" spc="-285">
                <a:latin typeface="Arial Black"/>
                <a:cs typeface="Arial Black"/>
              </a:rPr>
              <a:t>and leveraging</a:t>
            </a:r>
            <a:r>
              <a:rPr dirty="0" sz="2700" spc="-10">
                <a:latin typeface="Arial Black"/>
                <a:cs typeface="Arial Black"/>
              </a:rPr>
              <a:t> </a:t>
            </a:r>
            <a:r>
              <a:rPr dirty="0" sz="2700" spc="-360">
                <a:latin typeface="Arial Black"/>
                <a:cs typeface="Arial Black"/>
              </a:rPr>
              <a:t>consistent </a:t>
            </a:r>
            <a:r>
              <a:rPr dirty="0" sz="2700" spc="-340">
                <a:latin typeface="Arial Black"/>
                <a:cs typeface="Arial Black"/>
              </a:rPr>
              <a:t>market</a:t>
            </a:r>
            <a:r>
              <a:rPr dirty="0" sz="2700" spc="-145">
                <a:latin typeface="Arial Black"/>
                <a:cs typeface="Arial Black"/>
              </a:rPr>
              <a:t> </a:t>
            </a:r>
            <a:r>
              <a:rPr dirty="0" sz="2700" spc="-310">
                <a:latin typeface="Arial Black"/>
                <a:cs typeface="Arial Black"/>
              </a:rPr>
              <a:t>effects,</a:t>
            </a:r>
            <a:r>
              <a:rPr dirty="0" sz="2700" spc="-229">
                <a:latin typeface="Arial Black"/>
                <a:cs typeface="Arial Black"/>
              </a:rPr>
              <a:t> </a:t>
            </a:r>
            <a:r>
              <a:rPr dirty="0" sz="2700" spc="-315">
                <a:latin typeface="Arial Black"/>
                <a:cs typeface="Arial Black"/>
              </a:rPr>
              <a:t>focusing </a:t>
            </a:r>
            <a:r>
              <a:rPr dirty="0" sz="2650" spc="-270">
                <a:latin typeface="Arial Black"/>
                <a:cs typeface="Arial Black"/>
              </a:rPr>
              <a:t>on </a:t>
            </a:r>
            <a:r>
              <a:rPr dirty="0" sz="2650" spc="-509">
                <a:latin typeface="Arial Black"/>
                <a:cs typeface="Arial Black"/>
              </a:rPr>
              <a:t>ASX</a:t>
            </a:r>
            <a:r>
              <a:rPr dirty="0" sz="2650" spc="-215">
                <a:latin typeface="Arial Black"/>
                <a:cs typeface="Arial Black"/>
              </a:rPr>
              <a:t> </a:t>
            </a:r>
            <a:r>
              <a:rPr dirty="0" sz="2650" spc="-275">
                <a:latin typeface="Arial Black"/>
                <a:cs typeface="Arial Black"/>
              </a:rPr>
              <a:t>listed</a:t>
            </a:r>
            <a:r>
              <a:rPr dirty="0" sz="2650" spc="-229">
                <a:latin typeface="Arial Black"/>
                <a:cs typeface="Arial Black"/>
              </a:rPr>
              <a:t> </a:t>
            </a:r>
            <a:r>
              <a:rPr dirty="0" sz="2650" spc="-480">
                <a:latin typeface="Arial Black"/>
                <a:cs typeface="Arial Black"/>
              </a:rPr>
              <a:t>ETFs.</a:t>
            </a:r>
            <a:endParaRPr sz="26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775" y="536448"/>
            <a:ext cx="15288767" cy="4379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3133" y="1231392"/>
            <a:ext cx="5504815" cy="83311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300" spc="90"/>
              <a:t>Project</a:t>
            </a:r>
            <a:r>
              <a:rPr dirty="0" sz="5300" spc="110"/>
              <a:t> </a:t>
            </a:r>
            <a:r>
              <a:rPr dirty="0" sz="5300" spc="135"/>
              <a:t>Milestone</a:t>
            </a:r>
            <a:endParaRPr sz="5300"/>
          </a:p>
        </p:txBody>
      </p:sp>
      <p:sp>
        <p:nvSpPr>
          <p:cNvPr id="4" name="object 4" descr=""/>
          <p:cNvSpPr txBox="1"/>
          <p:nvPr/>
        </p:nvSpPr>
        <p:spPr>
          <a:xfrm>
            <a:off x="1588418" y="4828794"/>
            <a:ext cx="3050540" cy="1173480"/>
          </a:xfrm>
          <a:prstGeom prst="rect">
            <a:avLst/>
          </a:prstGeom>
        </p:spPr>
        <p:txBody>
          <a:bodyPr wrap="square" lIns="0" tIns="77470" rIns="0" bIns="0" rtlCol="0" vert="horz">
            <a:spAutoFit/>
          </a:bodyPr>
          <a:lstStyle/>
          <a:p>
            <a:pPr marL="251460" marR="5080" indent="-239395">
              <a:lnSpc>
                <a:spcPts val="4300"/>
              </a:lnSpc>
              <a:spcBef>
                <a:spcPts val="610"/>
              </a:spcBef>
            </a:pPr>
            <a:r>
              <a:rPr dirty="0" sz="3950" spc="-10">
                <a:latin typeface="Arial MT"/>
                <a:cs typeface="Arial MT"/>
              </a:rPr>
              <a:t>Phose</a:t>
            </a:r>
            <a:r>
              <a:rPr dirty="0" sz="3950" spc="-254">
                <a:latin typeface="Arial MT"/>
                <a:cs typeface="Arial MT"/>
              </a:rPr>
              <a:t> </a:t>
            </a:r>
            <a:r>
              <a:rPr dirty="0" sz="3950" spc="-450">
                <a:latin typeface="Arial MT"/>
                <a:cs typeface="Arial MT"/>
              </a:rPr>
              <a:t>J:</a:t>
            </a:r>
            <a:r>
              <a:rPr dirty="0" sz="3950" spc="-290">
                <a:latin typeface="Arial MT"/>
                <a:cs typeface="Arial MT"/>
              </a:rPr>
              <a:t> </a:t>
            </a:r>
            <a:r>
              <a:rPr dirty="0" sz="3950" spc="35">
                <a:latin typeface="Arial MT"/>
                <a:cs typeface="Arial MT"/>
              </a:rPr>
              <a:t>Doto </a:t>
            </a:r>
            <a:r>
              <a:rPr dirty="0" sz="3950" spc="70">
                <a:latin typeface="Arial MT"/>
                <a:cs typeface="Arial MT"/>
              </a:rPr>
              <a:t>Collection</a:t>
            </a:r>
            <a:endParaRPr sz="3950">
              <a:latin typeface="Arial MT"/>
              <a:cs typeface="Arial MT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84373" y="6435597"/>
            <a:ext cx="4798695" cy="791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2895" indent="-290195">
              <a:lnSpc>
                <a:spcPts val="3045"/>
              </a:lnSpc>
              <a:spcBef>
                <a:spcPts val="100"/>
              </a:spcBef>
              <a:buChar char="•"/>
              <a:tabLst>
                <a:tab pos="302895" algn="l"/>
                <a:tab pos="1499870" algn="l"/>
                <a:tab pos="2354580" algn="l"/>
                <a:tab pos="2941320" algn="l"/>
                <a:tab pos="3637915" algn="l"/>
              </a:tabLst>
            </a:pPr>
            <a:r>
              <a:rPr dirty="0" sz="2650" spc="-10">
                <a:latin typeface="Arial MT"/>
                <a:cs typeface="Arial MT"/>
              </a:rPr>
              <a:t>Collect</a:t>
            </a:r>
            <a:r>
              <a:rPr dirty="0" sz="2650">
                <a:latin typeface="Arial MT"/>
                <a:cs typeface="Arial MT"/>
              </a:rPr>
              <a:t>	</a:t>
            </a:r>
            <a:r>
              <a:rPr dirty="0" sz="2650" spc="75">
                <a:latin typeface="Arial MT"/>
                <a:cs typeface="Arial MT"/>
              </a:rPr>
              <a:t>data</a:t>
            </a:r>
            <a:r>
              <a:rPr dirty="0" sz="2650">
                <a:latin typeface="Arial MT"/>
                <a:cs typeface="Arial MT"/>
              </a:rPr>
              <a:t>	</a:t>
            </a:r>
            <a:r>
              <a:rPr dirty="0" sz="2650" spc="-25">
                <a:latin typeface="Arial MT"/>
                <a:cs typeface="Arial MT"/>
              </a:rPr>
              <a:t>via</a:t>
            </a:r>
            <a:r>
              <a:rPr dirty="0" sz="2650">
                <a:latin typeface="Arial MT"/>
                <a:cs typeface="Arial MT"/>
              </a:rPr>
              <a:t>	</a:t>
            </a:r>
            <a:r>
              <a:rPr dirty="0" sz="2650" spc="-385">
                <a:latin typeface="Arial MT"/>
                <a:cs typeface="Arial MT"/>
              </a:rPr>
              <a:t>ASX</a:t>
            </a:r>
            <a:r>
              <a:rPr dirty="0" sz="2650">
                <a:latin typeface="Arial MT"/>
                <a:cs typeface="Arial MT"/>
              </a:rPr>
              <a:t>	</a:t>
            </a:r>
            <a:r>
              <a:rPr dirty="0" sz="2650" spc="-10">
                <a:latin typeface="Arial MT"/>
                <a:cs typeface="Arial MT"/>
              </a:rPr>
              <a:t>starting</a:t>
            </a:r>
            <a:endParaRPr sz="2650">
              <a:latin typeface="Arial MT"/>
              <a:cs typeface="Arial MT"/>
            </a:endParaRPr>
          </a:p>
          <a:p>
            <a:pPr marL="310515">
              <a:lnSpc>
                <a:spcPts val="2985"/>
              </a:lnSpc>
            </a:pPr>
            <a:r>
              <a:rPr dirty="0" sz="2600" spc="100">
                <a:latin typeface="Arial MT"/>
                <a:cs typeface="Arial MT"/>
              </a:rPr>
              <a:t>from</a:t>
            </a:r>
            <a:r>
              <a:rPr dirty="0" sz="2600" spc="35">
                <a:latin typeface="Arial MT"/>
                <a:cs typeface="Arial MT"/>
              </a:rPr>
              <a:t> </a:t>
            </a:r>
            <a:r>
              <a:rPr dirty="0" sz="2600" spc="-325">
                <a:latin typeface="Arial MT"/>
                <a:cs typeface="Arial MT"/>
              </a:rPr>
              <a:t>2017—</a:t>
            </a:r>
            <a:r>
              <a:rPr dirty="0" sz="2600" spc="-305">
                <a:latin typeface="Arial MT"/>
                <a:cs typeface="Arial MT"/>
              </a:rPr>
              <a:t>2023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208511" y="4835144"/>
            <a:ext cx="1960245" cy="1166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">
              <a:lnSpc>
                <a:spcPts val="4400"/>
              </a:lnSpc>
              <a:spcBef>
                <a:spcPts val="100"/>
              </a:spcBef>
            </a:pPr>
            <a:r>
              <a:rPr dirty="0" sz="3900">
                <a:latin typeface="Arial MT"/>
                <a:cs typeface="Arial MT"/>
              </a:rPr>
              <a:t>Phose</a:t>
            </a:r>
            <a:r>
              <a:rPr dirty="0" sz="3900" spc="-114">
                <a:latin typeface="Arial MT"/>
                <a:cs typeface="Arial MT"/>
              </a:rPr>
              <a:t> </a:t>
            </a:r>
            <a:r>
              <a:rPr dirty="0" sz="3900" spc="-45">
                <a:latin typeface="Arial MT"/>
                <a:cs typeface="Arial MT"/>
              </a:rPr>
              <a:t>2:</a:t>
            </a:r>
            <a:endParaRPr sz="3900">
              <a:latin typeface="Arial MT"/>
              <a:cs typeface="Arial MT"/>
            </a:endParaRPr>
          </a:p>
          <a:p>
            <a:pPr marL="12700">
              <a:lnSpc>
                <a:spcPts val="4580"/>
              </a:lnSpc>
            </a:pPr>
            <a:r>
              <a:rPr dirty="0" sz="4050" spc="-10">
                <a:latin typeface="Arial MT"/>
                <a:cs typeface="Arial MT"/>
              </a:rPr>
              <a:t>Anolysis</a:t>
            </a:r>
            <a:endParaRPr sz="4050">
              <a:latin typeface="Arial MT"/>
              <a:cs typeface="Arial MT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010606" y="6444996"/>
            <a:ext cx="4835525" cy="1143000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algn="just" marL="306070" marR="5080" indent="-294005">
              <a:lnSpc>
                <a:spcPct val="91900"/>
              </a:lnSpc>
              <a:spcBef>
                <a:spcPts val="350"/>
              </a:spcBef>
              <a:buChar char="•"/>
              <a:tabLst>
                <a:tab pos="313690" algn="l"/>
              </a:tabLst>
            </a:pPr>
            <a:r>
              <a:rPr dirty="0" sz="2600">
                <a:latin typeface="Arial MT"/>
                <a:cs typeface="Arial MT"/>
              </a:rPr>
              <a:t>Use</a:t>
            </a:r>
            <a:r>
              <a:rPr dirty="0" sz="2600" spc="15">
                <a:latin typeface="Arial MT"/>
                <a:cs typeface="Arial MT"/>
              </a:rPr>
              <a:t>  </a:t>
            </a:r>
            <a:r>
              <a:rPr dirty="0" sz="2600" spc="55">
                <a:latin typeface="Arial MT"/>
                <a:cs typeface="Arial MT"/>
              </a:rPr>
              <a:t>the</a:t>
            </a:r>
            <a:r>
              <a:rPr dirty="0" sz="2600" spc="-30">
                <a:latin typeface="Arial MT"/>
                <a:cs typeface="Arial MT"/>
              </a:rPr>
              <a:t>  </a:t>
            </a:r>
            <a:r>
              <a:rPr dirty="0" sz="2600" spc="60">
                <a:latin typeface="Arial MT"/>
                <a:cs typeface="Arial MT"/>
              </a:rPr>
              <a:t>collected</a:t>
            </a:r>
            <a:r>
              <a:rPr dirty="0" sz="2600" spc="5">
                <a:latin typeface="Arial MT"/>
                <a:cs typeface="Arial MT"/>
              </a:rPr>
              <a:t>  </a:t>
            </a:r>
            <a:r>
              <a:rPr dirty="0" sz="2600" spc="45">
                <a:latin typeface="Arial MT"/>
                <a:cs typeface="Arial MT"/>
              </a:rPr>
              <a:t>indicators </a:t>
            </a:r>
            <a:r>
              <a:rPr dirty="0" sz="2600" spc="45">
                <a:latin typeface="Arial MT"/>
                <a:cs typeface="Arial MT"/>
              </a:rPr>
              <a:t>	</a:t>
            </a:r>
            <a:r>
              <a:rPr dirty="0" sz="2600" spc="-105">
                <a:latin typeface="Arial MT"/>
                <a:cs typeface="Arial MT"/>
              </a:rPr>
              <a:t>(eg.FUM,</a:t>
            </a:r>
            <a:r>
              <a:rPr dirty="0" sz="2600" spc="204">
                <a:latin typeface="Arial MT"/>
                <a:cs typeface="Arial MT"/>
              </a:rPr>
              <a:t> </a:t>
            </a:r>
            <a:r>
              <a:rPr dirty="0" sz="2600">
                <a:latin typeface="Arial MT"/>
                <a:cs typeface="Arial MT"/>
              </a:rPr>
              <a:t>Transacted</a:t>
            </a:r>
            <a:r>
              <a:rPr dirty="0" sz="2600" spc="380">
                <a:latin typeface="Arial MT"/>
                <a:cs typeface="Arial MT"/>
              </a:rPr>
              <a:t> </a:t>
            </a:r>
            <a:r>
              <a:rPr dirty="0" sz="2600" spc="-10">
                <a:latin typeface="Arial MT"/>
                <a:cs typeface="Arial MT"/>
              </a:rPr>
              <a:t>Volume) </a:t>
            </a:r>
            <a:r>
              <a:rPr dirty="0" sz="2600" spc="-10">
                <a:latin typeface="Arial MT"/>
                <a:cs typeface="Arial MT"/>
              </a:rPr>
              <a:t>	</a:t>
            </a:r>
            <a:r>
              <a:rPr dirty="0" sz="2550" spc="100">
                <a:latin typeface="Arial MT"/>
                <a:cs typeface="Arial MT"/>
              </a:rPr>
              <a:t>to</a:t>
            </a:r>
            <a:r>
              <a:rPr dirty="0" sz="2550" spc="-20">
                <a:latin typeface="Arial MT"/>
                <a:cs typeface="Arial MT"/>
              </a:rPr>
              <a:t> </a:t>
            </a:r>
            <a:r>
              <a:rPr dirty="0" sz="2550" spc="45">
                <a:latin typeface="Arial MT"/>
                <a:cs typeface="Arial MT"/>
              </a:rPr>
              <a:t>analyze</a:t>
            </a:r>
            <a:r>
              <a:rPr dirty="0" sz="2550" spc="114">
                <a:latin typeface="Arial MT"/>
                <a:cs typeface="Arial MT"/>
              </a:rPr>
              <a:t> </a:t>
            </a:r>
            <a:r>
              <a:rPr dirty="0" sz="2550" spc="90">
                <a:latin typeface="Arial MT"/>
                <a:cs typeface="Arial MT"/>
              </a:rPr>
              <a:t>the</a:t>
            </a:r>
            <a:r>
              <a:rPr dirty="0" sz="2550" spc="-35">
                <a:latin typeface="Arial MT"/>
                <a:cs typeface="Arial MT"/>
              </a:rPr>
              <a:t> </a:t>
            </a:r>
            <a:r>
              <a:rPr dirty="0" sz="2550" spc="-305">
                <a:latin typeface="Arial MT"/>
                <a:cs typeface="Arial MT"/>
              </a:rPr>
              <a:t>ETFs.</a:t>
            </a:r>
            <a:endParaRPr sz="2550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3383094" y="4820665"/>
            <a:ext cx="3709670" cy="596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80">
                <a:latin typeface="Arial MT"/>
                <a:cs typeface="Arial MT"/>
              </a:rPr>
              <a:t>Phose</a:t>
            </a:r>
            <a:r>
              <a:rPr dirty="0" sz="3750" spc="-65">
                <a:latin typeface="Arial MT"/>
                <a:cs typeface="Arial MT"/>
              </a:rPr>
              <a:t> </a:t>
            </a:r>
            <a:r>
              <a:rPr dirty="0" sz="3750">
                <a:latin typeface="Arial MT"/>
                <a:cs typeface="Arial MT"/>
              </a:rPr>
              <a:t>3:</a:t>
            </a:r>
            <a:r>
              <a:rPr dirty="0" sz="3750" spc="-310">
                <a:latin typeface="Arial MT"/>
                <a:cs typeface="Arial MT"/>
              </a:rPr>
              <a:t> </a:t>
            </a:r>
            <a:r>
              <a:rPr dirty="0" sz="3750" spc="40">
                <a:latin typeface="Arial MT"/>
                <a:cs typeface="Arial MT"/>
              </a:rPr>
              <a:t>Results</a:t>
            </a:r>
            <a:endParaRPr sz="375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3064121" y="6258814"/>
            <a:ext cx="4829175" cy="151511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algn="just" marL="318135" marR="5080" indent="-306070">
              <a:lnSpc>
                <a:spcPct val="86900"/>
              </a:lnSpc>
              <a:spcBef>
                <a:spcPts val="515"/>
              </a:spcBef>
              <a:buChar char="•"/>
              <a:tabLst>
                <a:tab pos="321945" algn="l"/>
              </a:tabLst>
            </a:pPr>
            <a:r>
              <a:rPr dirty="0" sz="2650" spc="-470">
                <a:latin typeface="Arial Black"/>
                <a:cs typeface="Arial Black"/>
              </a:rPr>
              <a:t>Use</a:t>
            </a:r>
            <a:r>
              <a:rPr dirty="0" sz="2650" spc="254">
                <a:latin typeface="Arial Black"/>
                <a:cs typeface="Arial Black"/>
              </a:rPr>
              <a:t> </a:t>
            </a:r>
            <a:r>
              <a:rPr dirty="0" sz="2650" spc="-320">
                <a:latin typeface="Arial Black"/>
                <a:cs typeface="Arial Black"/>
              </a:rPr>
              <a:t>the</a:t>
            </a:r>
            <a:r>
              <a:rPr dirty="0" sz="2650" spc="195">
                <a:latin typeface="Arial Black"/>
                <a:cs typeface="Arial Black"/>
              </a:rPr>
              <a:t> </a:t>
            </a:r>
            <a:r>
              <a:rPr dirty="0" sz="2650" spc="-270">
                <a:latin typeface="Arial Black"/>
                <a:cs typeface="Arial Black"/>
              </a:rPr>
              <a:t>top</a:t>
            </a:r>
            <a:r>
              <a:rPr dirty="0" sz="2650" spc="80">
                <a:latin typeface="Arial Black"/>
                <a:cs typeface="Arial Black"/>
              </a:rPr>
              <a:t> </a:t>
            </a:r>
            <a:r>
              <a:rPr dirty="0" sz="2650" spc="-1025">
                <a:latin typeface="Arial Black"/>
                <a:cs typeface="Arial Black"/>
              </a:rPr>
              <a:t>1</a:t>
            </a:r>
            <a:r>
              <a:rPr dirty="0" sz="2650" spc="195">
                <a:latin typeface="Arial Black"/>
                <a:cs typeface="Arial Black"/>
              </a:rPr>
              <a:t> </a:t>
            </a:r>
            <a:r>
              <a:rPr dirty="0" sz="2650" spc="-620">
                <a:latin typeface="Arial Black"/>
                <a:cs typeface="Arial Black"/>
              </a:rPr>
              <a:t>ETFs</a:t>
            </a:r>
            <a:r>
              <a:rPr dirty="0" sz="2650" spc="335">
                <a:latin typeface="Arial Black"/>
                <a:cs typeface="Arial Black"/>
              </a:rPr>
              <a:t> </a:t>
            </a:r>
            <a:r>
              <a:rPr dirty="0" sz="2650" spc="-285">
                <a:latin typeface="Arial Black"/>
                <a:cs typeface="Arial Black"/>
              </a:rPr>
              <a:t>from</a:t>
            </a:r>
            <a:r>
              <a:rPr dirty="0" sz="2650" spc="240">
                <a:latin typeface="Arial Black"/>
                <a:cs typeface="Arial Black"/>
              </a:rPr>
              <a:t> </a:t>
            </a:r>
            <a:r>
              <a:rPr dirty="0" sz="2650" spc="-290">
                <a:latin typeface="Arial Black"/>
                <a:cs typeface="Arial Black"/>
              </a:rPr>
              <a:t>each</a:t>
            </a:r>
            <a:r>
              <a:rPr dirty="0" sz="2650" spc="-150">
                <a:latin typeface="Arial Black"/>
                <a:cs typeface="Arial Black"/>
              </a:rPr>
              <a:t> </a:t>
            </a:r>
            <a:r>
              <a:rPr dirty="0" sz="2650" spc="-150">
                <a:latin typeface="Arial Black"/>
                <a:cs typeface="Arial Black"/>
              </a:rPr>
              <a:t>	</a:t>
            </a:r>
            <a:r>
              <a:rPr dirty="0" sz="2700" spc="-340">
                <a:latin typeface="Arial Black"/>
                <a:cs typeface="Arial Black"/>
              </a:rPr>
              <a:t>theme</a:t>
            </a:r>
            <a:r>
              <a:rPr dirty="0" sz="2700" spc="145">
                <a:latin typeface="Arial Black"/>
                <a:cs typeface="Arial Black"/>
              </a:rPr>
              <a:t> </a:t>
            </a:r>
            <a:r>
              <a:rPr dirty="0" sz="2700" spc="-365">
                <a:latin typeface="Arial Black"/>
                <a:cs typeface="Arial Black"/>
              </a:rPr>
              <a:t>to</a:t>
            </a:r>
            <a:r>
              <a:rPr dirty="0" sz="2700" spc="-30">
                <a:latin typeface="Arial Black"/>
                <a:cs typeface="Arial Black"/>
              </a:rPr>
              <a:t> </a:t>
            </a:r>
            <a:r>
              <a:rPr dirty="0" sz="2700" spc="-340">
                <a:latin typeface="Arial Black"/>
                <a:cs typeface="Arial Black"/>
              </a:rPr>
              <a:t>identify</a:t>
            </a:r>
            <a:r>
              <a:rPr dirty="0" sz="2700" spc="245">
                <a:latin typeface="Arial Black"/>
                <a:cs typeface="Arial Black"/>
              </a:rPr>
              <a:t> </a:t>
            </a:r>
            <a:r>
              <a:rPr dirty="0" sz="2700" spc="-360">
                <a:latin typeface="Arial Black"/>
                <a:cs typeface="Arial Black"/>
              </a:rPr>
              <a:t>the</a:t>
            </a:r>
            <a:r>
              <a:rPr dirty="0" sz="2700" spc="65">
                <a:latin typeface="Arial Black"/>
                <a:cs typeface="Arial Black"/>
              </a:rPr>
              <a:t> </a:t>
            </a:r>
            <a:r>
              <a:rPr dirty="0" sz="2700" spc="-320">
                <a:latin typeface="Arial Black"/>
                <a:cs typeface="Arial Black"/>
              </a:rPr>
              <a:t>optimal</a:t>
            </a:r>
            <a:r>
              <a:rPr dirty="0" sz="2700" spc="-180">
                <a:latin typeface="Arial Black"/>
                <a:cs typeface="Arial Black"/>
              </a:rPr>
              <a:t> </a:t>
            </a:r>
            <a:r>
              <a:rPr dirty="0" sz="2700" spc="-180">
                <a:latin typeface="Arial Black"/>
                <a:cs typeface="Arial Black"/>
              </a:rPr>
              <a:t>	</a:t>
            </a:r>
            <a:r>
              <a:rPr dirty="0" sz="2700" spc="-340">
                <a:latin typeface="Arial Black"/>
                <a:cs typeface="Arial Black"/>
              </a:rPr>
              <a:t>portfolio</a:t>
            </a:r>
            <a:r>
              <a:rPr dirty="0" sz="2700" spc="1330">
                <a:latin typeface="Arial Black"/>
                <a:cs typeface="Arial Black"/>
              </a:rPr>
              <a:t> </a:t>
            </a:r>
            <a:r>
              <a:rPr dirty="0" sz="2700" spc="-440">
                <a:latin typeface="Arial Black"/>
                <a:cs typeface="Arial Black"/>
              </a:rPr>
              <a:t>with</a:t>
            </a:r>
            <a:r>
              <a:rPr dirty="0" sz="2700" spc="1125">
                <a:latin typeface="Arial Black"/>
                <a:cs typeface="Arial Black"/>
              </a:rPr>
              <a:t> </a:t>
            </a:r>
            <a:r>
              <a:rPr dirty="0" sz="2700" spc="-360">
                <a:latin typeface="Arial Black"/>
                <a:cs typeface="Arial Black"/>
              </a:rPr>
              <a:t>the</a:t>
            </a:r>
            <a:r>
              <a:rPr dirty="0" sz="2700" spc="1095">
                <a:latin typeface="Arial Black"/>
                <a:cs typeface="Arial Black"/>
              </a:rPr>
              <a:t> </a:t>
            </a:r>
            <a:r>
              <a:rPr dirty="0" sz="2700" spc="-370">
                <a:latin typeface="Arial Black"/>
                <a:cs typeface="Arial Black"/>
              </a:rPr>
              <a:t>expected</a:t>
            </a:r>
            <a:r>
              <a:rPr dirty="0" sz="2700" spc="-195">
                <a:latin typeface="Arial Black"/>
                <a:cs typeface="Arial Black"/>
              </a:rPr>
              <a:t> </a:t>
            </a:r>
            <a:r>
              <a:rPr dirty="0" sz="2700" spc="-195">
                <a:latin typeface="Arial Black"/>
                <a:cs typeface="Arial Black"/>
              </a:rPr>
              <a:t>	</a:t>
            </a:r>
            <a:r>
              <a:rPr dirty="0" sz="2800" spc="-409">
                <a:latin typeface="Arial Black"/>
                <a:cs typeface="Arial Black"/>
              </a:rPr>
              <a:t>return</a:t>
            </a:r>
            <a:endParaRPr sz="2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5455" y="792480"/>
            <a:ext cx="13307567" cy="81381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7062216"/>
            <a:ext cx="1911096" cy="168249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25184" y="7132319"/>
            <a:ext cx="1697736" cy="160934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35056" y="7171943"/>
            <a:ext cx="1819655" cy="165506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063215" y="7135368"/>
            <a:ext cx="2371344" cy="172516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2440" y="5794247"/>
            <a:ext cx="4087367" cy="80162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59679" y="5794247"/>
            <a:ext cx="4090416" cy="80162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646919" y="5794247"/>
            <a:ext cx="4090416" cy="801623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173200" y="5794247"/>
            <a:ext cx="4090415" cy="801623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121407" y="2718816"/>
            <a:ext cx="2249423" cy="1639823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235695" y="2874264"/>
            <a:ext cx="1761744" cy="160020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173200" y="2816351"/>
            <a:ext cx="1840992" cy="1639823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52727" y="1508760"/>
            <a:ext cx="4087367" cy="871727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153656" y="1508760"/>
            <a:ext cx="4090415" cy="871727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075919" y="1542288"/>
            <a:ext cx="4087367" cy="801623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35761" rIns="0" bIns="0" rtlCol="0" vert="horz">
            <a:spAutoFit/>
          </a:bodyPr>
          <a:lstStyle/>
          <a:p>
            <a:pPr marL="215900">
              <a:lnSpc>
                <a:spcPct val="100000"/>
              </a:lnSpc>
              <a:spcBef>
                <a:spcPts val="100"/>
              </a:spcBef>
            </a:pPr>
            <a:r>
              <a:rPr dirty="0" sz="5000" spc="-70" b="1">
                <a:solidFill>
                  <a:srgbClr val="2D2667"/>
                </a:solidFill>
                <a:latin typeface="Arial"/>
                <a:cs typeface="Arial"/>
              </a:rPr>
              <a:t>CLASSIFICATIONS</a:t>
            </a:r>
            <a:endParaRPr sz="50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026925" y="1680209"/>
            <a:ext cx="2531745" cy="444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50" spc="75">
                <a:latin typeface="Arial MT"/>
                <a:cs typeface="Arial MT"/>
              </a:rPr>
              <a:t>Aussie</a:t>
            </a:r>
            <a:r>
              <a:rPr dirty="0" sz="2750" spc="-65">
                <a:latin typeface="Arial MT"/>
                <a:cs typeface="Arial MT"/>
              </a:rPr>
              <a:t> </a:t>
            </a:r>
            <a:r>
              <a:rPr dirty="0" sz="2750" spc="55">
                <a:latin typeface="Arial MT"/>
                <a:cs typeface="Arial MT"/>
              </a:rPr>
              <a:t>Top</a:t>
            </a:r>
            <a:r>
              <a:rPr dirty="0" sz="2750" spc="-150">
                <a:latin typeface="Arial MT"/>
                <a:cs typeface="Arial MT"/>
              </a:rPr>
              <a:t> </a:t>
            </a:r>
            <a:r>
              <a:rPr dirty="0" sz="2750" spc="30">
                <a:latin typeface="Arial MT"/>
                <a:cs typeface="Arial MT"/>
              </a:rPr>
              <a:t>200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14046" y="4590521"/>
            <a:ext cx="5124450" cy="617855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35"/>
              </a:spcBef>
            </a:pPr>
            <a:r>
              <a:rPr dirty="0" sz="1800">
                <a:solidFill>
                  <a:srgbClr val="2D2667"/>
                </a:solidFill>
                <a:latin typeface="Arial MT"/>
                <a:cs typeface="Arial MT"/>
              </a:rPr>
              <a:t>Track</a:t>
            </a:r>
            <a:r>
              <a:rPr dirty="0" sz="1800" spc="80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D2667"/>
                </a:solidFill>
                <a:latin typeface="Arial MT"/>
                <a:cs typeface="Arial MT"/>
              </a:rPr>
              <a:t>top</a:t>
            </a:r>
            <a:r>
              <a:rPr dirty="0" sz="1800" spc="325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D2667"/>
                </a:solidFill>
                <a:latin typeface="Arial MT"/>
                <a:cs typeface="Arial MT"/>
              </a:rPr>
              <a:t>200</a:t>
            </a:r>
            <a:r>
              <a:rPr dirty="0" sz="1800" spc="25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D2667"/>
                </a:solidFill>
                <a:latin typeface="Arial MT"/>
                <a:cs typeface="Arial MT"/>
              </a:rPr>
              <a:t>of</a:t>
            </a:r>
            <a:r>
              <a:rPr dirty="0" sz="1800" spc="90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00" spc="80">
                <a:solidFill>
                  <a:srgbClr val="2D2667"/>
                </a:solidFill>
                <a:latin typeface="Arial MT"/>
                <a:cs typeface="Arial MT"/>
              </a:rPr>
              <a:t>the</a:t>
            </a:r>
            <a:r>
              <a:rPr dirty="0" sz="1800" spc="-10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00" spc="70">
                <a:solidFill>
                  <a:srgbClr val="2D2667"/>
                </a:solidFill>
                <a:latin typeface="Arial MT"/>
                <a:cs typeface="Arial MT"/>
              </a:rPr>
              <a:t>biggest</a:t>
            </a:r>
            <a:r>
              <a:rPr dirty="0" sz="1800" spc="145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00" spc="85">
                <a:solidFill>
                  <a:srgbClr val="2D2667"/>
                </a:solidFill>
                <a:latin typeface="Arial MT"/>
                <a:cs typeface="Arial MT"/>
              </a:rPr>
              <a:t>companies</a:t>
            </a:r>
            <a:r>
              <a:rPr dirty="0" sz="1800" spc="140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00" spc="60">
                <a:solidFill>
                  <a:srgbClr val="2D2667"/>
                </a:solidFill>
                <a:latin typeface="Arial MT"/>
                <a:cs typeface="Arial MT"/>
              </a:rPr>
              <a:t>in</a:t>
            </a:r>
            <a:r>
              <a:rPr dirty="0" sz="1800" spc="90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00" spc="-60">
                <a:solidFill>
                  <a:srgbClr val="2D2667"/>
                </a:solidFill>
                <a:latin typeface="Arial MT"/>
                <a:cs typeface="Arial MT"/>
              </a:rPr>
              <a:t>ASX,</a:t>
            </a:r>
            <a:endParaRPr sz="1800">
              <a:latin typeface="Arial MT"/>
              <a:cs typeface="Arial MT"/>
            </a:endParaRPr>
          </a:p>
          <a:p>
            <a:pPr algn="ctr" marR="11430">
              <a:lnSpc>
                <a:spcPct val="100000"/>
              </a:lnSpc>
              <a:spcBef>
                <a:spcPts val="145"/>
              </a:spcBef>
            </a:pPr>
            <a:r>
              <a:rPr dirty="0" sz="1850" spc="60">
                <a:solidFill>
                  <a:srgbClr val="2D2667"/>
                </a:solidFill>
                <a:latin typeface="Arial MT"/>
                <a:cs typeface="Arial MT"/>
              </a:rPr>
              <a:t>including</a:t>
            </a:r>
            <a:r>
              <a:rPr dirty="0" sz="1850" spc="125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D2667"/>
                </a:solidFill>
                <a:latin typeface="Arial MT"/>
                <a:cs typeface="Arial MT"/>
              </a:rPr>
              <a:t>blue</a:t>
            </a:r>
            <a:r>
              <a:rPr dirty="0" sz="1850" spc="75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50" spc="-10">
                <a:solidFill>
                  <a:srgbClr val="2D2667"/>
                </a:solidFill>
                <a:latin typeface="Arial MT"/>
                <a:cs typeface="Arial MT"/>
              </a:rPr>
              <a:t>chips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629197" y="5913373"/>
            <a:ext cx="1752600" cy="459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50" spc="50">
                <a:latin typeface="Arial MT"/>
                <a:cs typeface="Arial MT"/>
              </a:rPr>
              <a:t>Global</a:t>
            </a:r>
            <a:r>
              <a:rPr dirty="0" sz="2850" spc="-355">
                <a:latin typeface="Arial MT"/>
                <a:cs typeface="Arial MT"/>
              </a:rPr>
              <a:t> </a:t>
            </a:r>
            <a:r>
              <a:rPr dirty="0" sz="2850" spc="-40">
                <a:latin typeface="Arial MT"/>
                <a:cs typeface="Arial MT"/>
              </a:rPr>
              <a:t>100</a:t>
            </a:r>
            <a:endParaRPr sz="285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30129" y="9207245"/>
            <a:ext cx="3753485" cy="6032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40790" marR="5080" indent="-1228725">
              <a:lnSpc>
                <a:spcPts val="2330"/>
              </a:lnSpc>
              <a:spcBef>
                <a:spcPts val="85"/>
              </a:spcBef>
            </a:pPr>
            <a:r>
              <a:rPr dirty="0" sz="1850" spc="-10">
                <a:solidFill>
                  <a:srgbClr val="2D2667"/>
                </a:solidFill>
                <a:latin typeface="Arial MT"/>
                <a:cs typeface="Arial MT"/>
              </a:rPr>
              <a:t>Exposure</a:t>
            </a:r>
            <a:r>
              <a:rPr dirty="0" sz="1850" spc="5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50" spc="55">
                <a:solidFill>
                  <a:srgbClr val="2D2667"/>
                </a:solidFill>
                <a:latin typeface="Arial MT"/>
                <a:cs typeface="Arial MT"/>
              </a:rPr>
              <a:t>to</a:t>
            </a:r>
            <a:r>
              <a:rPr dirty="0" sz="1850" spc="-165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50" spc="-10">
                <a:solidFill>
                  <a:srgbClr val="2D2667"/>
                </a:solidFill>
                <a:latin typeface="Arial MT"/>
                <a:cs typeface="Arial MT"/>
              </a:rPr>
              <a:t>100+</a:t>
            </a:r>
            <a:r>
              <a:rPr dirty="0" sz="1850" spc="80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50" spc="60">
                <a:solidFill>
                  <a:srgbClr val="2D2667"/>
                </a:solidFill>
                <a:latin typeface="Arial MT"/>
                <a:cs typeface="Arial MT"/>
              </a:rPr>
              <a:t>global</a:t>
            </a:r>
            <a:r>
              <a:rPr dirty="0" sz="1850" spc="-20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D2667"/>
                </a:solidFill>
                <a:latin typeface="Arial MT"/>
                <a:cs typeface="Arial MT"/>
              </a:rPr>
              <a:t>blue</a:t>
            </a:r>
            <a:r>
              <a:rPr dirty="0" sz="1850" spc="-60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50" spc="-10">
                <a:solidFill>
                  <a:srgbClr val="2D2667"/>
                </a:solidFill>
                <a:latin typeface="Arial MT"/>
                <a:cs typeface="Arial MT"/>
              </a:rPr>
              <a:t>chips </a:t>
            </a:r>
            <a:r>
              <a:rPr dirty="0" sz="1850" spc="45">
                <a:solidFill>
                  <a:srgbClr val="2D2667"/>
                </a:solidFill>
                <a:latin typeface="Arial MT"/>
                <a:cs typeface="Arial MT"/>
              </a:rPr>
              <a:t>companies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829446" y="1670557"/>
            <a:ext cx="2702560" cy="459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50" spc="-300">
                <a:latin typeface="Arial Black"/>
                <a:cs typeface="Arial Black"/>
              </a:rPr>
              <a:t>Aussie</a:t>
            </a:r>
            <a:r>
              <a:rPr dirty="0" sz="2850" spc="-229">
                <a:latin typeface="Arial Black"/>
                <a:cs typeface="Arial Black"/>
              </a:rPr>
              <a:t> </a:t>
            </a:r>
            <a:r>
              <a:rPr dirty="0" sz="2850" spc="-215">
                <a:latin typeface="Arial Black"/>
                <a:cs typeface="Arial Black"/>
              </a:rPr>
              <a:t>Dividend</a:t>
            </a:r>
            <a:endParaRPr sz="2850">
              <a:latin typeface="Arial Black"/>
              <a:cs typeface="Arial Black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028668" y="4604765"/>
            <a:ext cx="4667885" cy="600075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544830" marR="5080" indent="-532765">
              <a:lnSpc>
                <a:spcPct val="103800"/>
              </a:lnSpc>
              <a:spcBef>
                <a:spcPts val="15"/>
              </a:spcBef>
            </a:pPr>
            <a:r>
              <a:rPr dirty="0" sz="1850">
                <a:solidFill>
                  <a:srgbClr val="2D2667"/>
                </a:solidFill>
                <a:latin typeface="Arial MT"/>
                <a:cs typeface="Arial MT"/>
              </a:rPr>
              <a:t>Consist</a:t>
            </a:r>
            <a:r>
              <a:rPr dirty="0" sz="1850" spc="175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D2667"/>
                </a:solidFill>
                <a:latin typeface="Arial MT"/>
                <a:cs typeface="Arial MT"/>
              </a:rPr>
              <a:t>of</a:t>
            </a:r>
            <a:r>
              <a:rPr dirty="0" sz="1850" spc="110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50" spc="60">
                <a:solidFill>
                  <a:srgbClr val="2D2667"/>
                </a:solidFill>
                <a:latin typeface="Arial MT"/>
                <a:cs typeface="Arial MT"/>
              </a:rPr>
              <a:t>around</a:t>
            </a:r>
            <a:r>
              <a:rPr dirty="0" sz="1850" spc="40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D2667"/>
                </a:solidFill>
                <a:latin typeface="Arial MT"/>
                <a:cs typeface="Arial MT"/>
              </a:rPr>
              <a:t>30</a:t>
            </a:r>
            <a:r>
              <a:rPr dirty="0" sz="1850" spc="-20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50" spc="55">
                <a:solidFill>
                  <a:srgbClr val="2D2667"/>
                </a:solidFill>
                <a:latin typeface="Arial MT"/>
                <a:cs typeface="Arial MT"/>
              </a:rPr>
              <a:t>companies</a:t>
            </a:r>
            <a:r>
              <a:rPr dirty="0" sz="1850" spc="165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D2667"/>
                </a:solidFill>
                <a:latin typeface="Arial MT"/>
                <a:cs typeface="Arial MT"/>
              </a:rPr>
              <a:t>known</a:t>
            </a:r>
            <a:r>
              <a:rPr dirty="0" sz="1850" spc="70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50" spc="-25">
                <a:solidFill>
                  <a:srgbClr val="2D2667"/>
                </a:solidFill>
                <a:latin typeface="Arial MT"/>
                <a:cs typeface="Arial MT"/>
              </a:rPr>
              <a:t>for </a:t>
            </a:r>
            <a:r>
              <a:rPr dirty="0" sz="1850" spc="65">
                <a:solidFill>
                  <a:srgbClr val="2D2667"/>
                </a:solidFill>
                <a:latin typeface="Arial MT"/>
                <a:cs typeface="Arial MT"/>
              </a:rPr>
              <a:t>paying</a:t>
            </a:r>
            <a:r>
              <a:rPr dirty="0" sz="1850" spc="50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50" spc="55">
                <a:solidFill>
                  <a:srgbClr val="2D2667"/>
                </a:solidFill>
                <a:latin typeface="Arial MT"/>
                <a:cs typeface="Arial MT"/>
              </a:rPr>
              <a:t>above</a:t>
            </a:r>
            <a:r>
              <a:rPr dirty="0" sz="1850" spc="15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50" spc="50">
                <a:solidFill>
                  <a:srgbClr val="2D2667"/>
                </a:solidFill>
                <a:latin typeface="Arial MT"/>
                <a:cs typeface="Arial MT"/>
              </a:rPr>
              <a:t>average </a:t>
            </a:r>
            <a:r>
              <a:rPr dirty="0" sz="1850" spc="-10">
                <a:solidFill>
                  <a:srgbClr val="2D2667"/>
                </a:solidFill>
                <a:latin typeface="Arial MT"/>
                <a:cs typeface="Arial MT"/>
              </a:rPr>
              <a:t>dividends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072027" y="5916421"/>
            <a:ext cx="2049780" cy="459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50" b="1">
                <a:latin typeface="Arial"/>
                <a:cs typeface="Arial"/>
              </a:rPr>
              <a:t>Health</a:t>
            </a:r>
            <a:r>
              <a:rPr dirty="0" sz="2850" spc="-125" b="1">
                <a:latin typeface="Arial"/>
                <a:cs typeface="Arial"/>
              </a:rPr>
              <a:t> </a:t>
            </a:r>
            <a:r>
              <a:rPr dirty="0" sz="2850" spc="-20" b="1">
                <a:latin typeface="Arial"/>
                <a:cs typeface="Arial"/>
              </a:rPr>
              <a:t>Wise</a:t>
            </a:r>
            <a:endParaRPr sz="285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0774982" y="5922771"/>
            <a:ext cx="174752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latin typeface="Arial MT"/>
                <a:cs typeface="Arial MT"/>
              </a:rPr>
              <a:t>Tech</a:t>
            </a:r>
            <a:r>
              <a:rPr dirty="0" sz="2800" spc="-65">
                <a:latin typeface="Arial MT"/>
                <a:cs typeface="Arial MT"/>
              </a:rPr>
              <a:t> </a:t>
            </a:r>
            <a:r>
              <a:rPr dirty="0" sz="2800" spc="40">
                <a:latin typeface="Arial MT"/>
                <a:cs typeface="Arial MT"/>
              </a:rPr>
              <a:t>Sovy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3640854" y="1667764"/>
            <a:ext cx="291719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latin typeface="Arial"/>
                <a:cs typeface="Arial"/>
              </a:rPr>
              <a:t>Emerging</a:t>
            </a:r>
            <a:r>
              <a:rPr dirty="0" sz="2800" spc="-165" b="1">
                <a:latin typeface="Arial"/>
                <a:cs typeface="Arial"/>
              </a:rPr>
              <a:t> </a:t>
            </a:r>
            <a:r>
              <a:rPr dirty="0" sz="2800" spc="-10" b="1">
                <a:latin typeface="Arial"/>
                <a:cs typeface="Arial"/>
              </a:rPr>
              <a:t>Market</a:t>
            </a:r>
            <a:endParaRPr sz="28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2768046" y="4604765"/>
            <a:ext cx="5330190" cy="600075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 marL="612140" marR="5080" indent="-600075">
              <a:lnSpc>
                <a:spcPct val="103800"/>
              </a:lnSpc>
              <a:spcBef>
                <a:spcPts val="15"/>
              </a:spcBef>
            </a:pPr>
            <a:r>
              <a:rPr dirty="0" sz="1850">
                <a:solidFill>
                  <a:srgbClr val="2D2667"/>
                </a:solidFill>
                <a:latin typeface="Arial MT"/>
                <a:cs typeface="Arial MT"/>
              </a:rPr>
              <a:t>Consist</a:t>
            </a:r>
            <a:r>
              <a:rPr dirty="0" sz="1850" spc="185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D2667"/>
                </a:solidFill>
                <a:latin typeface="Arial MT"/>
                <a:cs typeface="Arial MT"/>
              </a:rPr>
              <a:t>of</a:t>
            </a:r>
            <a:r>
              <a:rPr dirty="0" sz="1850" spc="114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D2667"/>
                </a:solidFill>
                <a:latin typeface="Arial MT"/>
                <a:cs typeface="Arial MT"/>
              </a:rPr>
              <a:t>diversified</a:t>
            </a:r>
            <a:r>
              <a:rPr dirty="0" sz="1850" spc="70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D2667"/>
                </a:solidFill>
                <a:latin typeface="Arial MT"/>
                <a:cs typeface="Arial MT"/>
              </a:rPr>
              <a:t>accesss</a:t>
            </a:r>
            <a:r>
              <a:rPr dirty="0" sz="1850" spc="160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50" spc="55">
                <a:solidFill>
                  <a:srgbClr val="2D2667"/>
                </a:solidFill>
                <a:latin typeface="Arial MT"/>
                <a:cs typeface="Arial MT"/>
              </a:rPr>
              <a:t>to</a:t>
            </a:r>
            <a:r>
              <a:rPr dirty="0" sz="1850" spc="5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D2667"/>
                </a:solidFill>
                <a:latin typeface="Arial MT"/>
                <a:cs typeface="Arial MT"/>
              </a:rPr>
              <a:t>800+</a:t>
            </a:r>
            <a:r>
              <a:rPr dirty="0" sz="1850" spc="110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50" spc="-10">
                <a:solidFill>
                  <a:srgbClr val="2D2667"/>
                </a:solidFill>
                <a:latin typeface="Arial MT"/>
                <a:cs typeface="Arial MT"/>
              </a:rPr>
              <a:t>companies </a:t>
            </a:r>
            <a:r>
              <a:rPr dirty="0" sz="1850">
                <a:solidFill>
                  <a:srgbClr val="2D2667"/>
                </a:solidFill>
                <a:latin typeface="Arial MT"/>
                <a:cs typeface="Arial MT"/>
              </a:rPr>
              <a:t>in</a:t>
            </a:r>
            <a:r>
              <a:rPr dirty="0" sz="1850" spc="80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D2667"/>
                </a:solidFill>
                <a:latin typeface="Arial MT"/>
                <a:cs typeface="Arial MT"/>
              </a:rPr>
              <a:t>the</a:t>
            </a:r>
            <a:r>
              <a:rPr dirty="0" sz="1850" spc="140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D2667"/>
                </a:solidFill>
                <a:latin typeface="Arial MT"/>
                <a:cs typeface="Arial MT"/>
              </a:rPr>
              <a:t>world's</a:t>
            </a:r>
            <a:r>
              <a:rPr dirty="0" sz="1850" spc="215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D2667"/>
                </a:solidFill>
                <a:latin typeface="Arial MT"/>
                <a:cs typeface="Arial MT"/>
              </a:rPr>
              <a:t>fast</a:t>
            </a:r>
            <a:r>
              <a:rPr dirty="0" sz="1850" spc="185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50">
                <a:solidFill>
                  <a:srgbClr val="2D2667"/>
                </a:solidFill>
                <a:latin typeface="Arial MT"/>
                <a:cs typeface="Arial MT"/>
              </a:rPr>
              <a:t>growing</a:t>
            </a:r>
            <a:r>
              <a:rPr dirty="0" sz="1850" spc="190">
                <a:solidFill>
                  <a:srgbClr val="2D2667"/>
                </a:solidFill>
                <a:latin typeface="Arial MT"/>
                <a:cs typeface="Arial MT"/>
              </a:rPr>
              <a:t> </a:t>
            </a:r>
            <a:r>
              <a:rPr dirty="0" sz="1850" spc="-10">
                <a:solidFill>
                  <a:srgbClr val="2D2667"/>
                </a:solidFill>
                <a:latin typeface="Arial MT"/>
                <a:cs typeface="Arial MT"/>
              </a:rPr>
              <a:t>economies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4483232" y="5916421"/>
            <a:ext cx="3425190" cy="459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50" spc="-254">
                <a:latin typeface="Arial Black"/>
                <a:cs typeface="Arial Black"/>
              </a:rPr>
              <a:t>Sustainable</a:t>
            </a:r>
            <a:r>
              <a:rPr dirty="0" sz="2850" spc="-20">
                <a:latin typeface="Arial Black"/>
                <a:cs typeface="Arial Black"/>
              </a:rPr>
              <a:t> </a:t>
            </a:r>
            <a:r>
              <a:rPr dirty="0" sz="2850" spc="-340">
                <a:latin typeface="Arial Black"/>
                <a:cs typeface="Arial Black"/>
              </a:rPr>
              <a:t>Leaders</a:t>
            </a:r>
            <a:endParaRPr sz="2850">
              <a:latin typeface="Arial Black"/>
              <a:cs typeface="Arial Black"/>
            </a:endParaRPr>
          </a:p>
        </p:txBody>
      </p:sp>
      <p:graphicFrame>
        <p:nvGraphicFramePr>
          <p:cNvPr id="28" name="object 28" descr=""/>
          <p:cNvGraphicFramePr>
            <a:graphicFrameLocks noGrp="1"/>
          </p:cNvGraphicFramePr>
          <p:nvPr/>
        </p:nvGraphicFramePr>
        <p:xfrm>
          <a:off x="5317191" y="9162953"/>
          <a:ext cx="12848590" cy="8743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6375"/>
                <a:gridCol w="4671695"/>
                <a:gridCol w="4084954"/>
              </a:tblGrid>
              <a:tr h="289560">
                <a:tc>
                  <a:txBody>
                    <a:bodyPr/>
                    <a:lstStyle/>
                    <a:p>
                      <a:pPr algn="ctr" marR="340360">
                        <a:lnSpc>
                          <a:spcPts val="2045"/>
                        </a:lnSpc>
                      </a:pPr>
                      <a:r>
                        <a:rPr dirty="0" sz="1850" spc="-20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Exposure</a:t>
                      </a:r>
                      <a:r>
                        <a:rPr dirty="0" sz="1850" spc="-45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50" spc="70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850" spc="-200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50" spc="-10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100+</a:t>
                      </a:r>
                      <a:r>
                        <a:rPr dirty="0" sz="1850" spc="35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50" spc="55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companies</a:t>
                      </a:r>
                      <a:r>
                        <a:rPr dirty="0" sz="1850" spc="50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50" spc="30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with</a:t>
                      </a:r>
                      <a:endParaRPr sz="18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3335">
                        <a:lnSpc>
                          <a:spcPts val="2045"/>
                        </a:lnSpc>
                      </a:pPr>
                      <a:r>
                        <a:rPr dirty="0" sz="1850" spc="-10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Exposure</a:t>
                      </a:r>
                      <a:r>
                        <a:rPr dirty="0" sz="1850" spc="-5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50" spc="55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850" spc="-80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50" spc="60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around</a:t>
                      </a:r>
                      <a:r>
                        <a:rPr dirty="0" sz="1850" spc="-140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50" spc="-70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100</a:t>
                      </a:r>
                      <a:r>
                        <a:rPr dirty="0" sz="1850" spc="-25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50" spc="45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biggest</a:t>
                      </a:r>
                      <a:r>
                        <a:rPr dirty="0" sz="1850" spc="65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50" spc="35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tech</a:t>
                      </a:r>
                      <a:endParaRPr sz="18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23850">
                        <a:lnSpc>
                          <a:spcPts val="2180"/>
                        </a:lnSpc>
                      </a:pPr>
                      <a:r>
                        <a:rPr dirty="0" sz="1850" spc="-20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Exposure</a:t>
                      </a:r>
                      <a:r>
                        <a:rPr dirty="0" sz="1850" spc="40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50" spc="70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dirty="0" sz="1850" spc="-45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50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200+</a:t>
                      </a:r>
                      <a:r>
                        <a:rPr dirty="0" sz="1850" spc="85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50" spc="55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companies</a:t>
                      </a:r>
                      <a:r>
                        <a:rPr dirty="0" sz="1850" spc="100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50" spc="55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that</a:t>
                      </a:r>
                      <a:endParaRPr sz="18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  <a:tr h="297180">
                <a:tc>
                  <a:txBody>
                    <a:bodyPr/>
                    <a:lstStyle/>
                    <a:p>
                      <a:pPr algn="ctr" marR="293370">
                        <a:lnSpc>
                          <a:spcPts val="2090"/>
                        </a:lnSpc>
                      </a:pPr>
                      <a:r>
                        <a:rPr dirty="0" sz="1850" spc="75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medical</a:t>
                      </a:r>
                      <a:r>
                        <a:rPr dirty="0" sz="1850" spc="-10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50" spc="40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innovation</a:t>
                      </a:r>
                      <a:endParaRPr sz="18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2090"/>
                        </a:lnSpc>
                      </a:pPr>
                      <a:r>
                        <a:rPr dirty="0" sz="1850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innovators</a:t>
                      </a:r>
                      <a:r>
                        <a:rPr dirty="0" sz="1850" spc="305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50" spc="85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and </a:t>
                      </a:r>
                      <a:r>
                        <a:rPr dirty="0" sz="1850" spc="55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non</a:t>
                      </a:r>
                      <a:r>
                        <a:rPr dirty="0" sz="1850" spc="130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50" spc="-10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financial</a:t>
                      </a:r>
                      <a:endParaRPr sz="18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334645">
                        <a:lnSpc>
                          <a:spcPts val="2200"/>
                        </a:lnSpc>
                        <a:spcBef>
                          <a:spcPts val="40"/>
                        </a:spcBef>
                      </a:pPr>
                      <a:r>
                        <a:rPr dirty="0" sz="1850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values</a:t>
                      </a:r>
                      <a:r>
                        <a:rPr dirty="0" sz="1850" spc="240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50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sustainable</a:t>
                      </a:r>
                      <a:r>
                        <a:rPr dirty="0" sz="1850" spc="355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50" spc="60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outcomes</a:t>
                      </a:r>
                      <a:r>
                        <a:rPr dirty="0" sz="1850" spc="254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50" spc="60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endParaRPr sz="1850">
                        <a:latin typeface="Arial MT"/>
                        <a:cs typeface="Arial MT"/>
                      </a:endParaRPr>
                    </a:p>
                  </a:txBody>
                  <a:tcPr marL="0" marR="0" marB="0" marT="5080"/>
                </a:tc>
              </a:tr>
              <a:tr h="287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60325">
                        <a:lnSpc>
                          <a:spcPts val="2105"/>
                        </a:lnSpc>
                      </a:pPr>
                      <a:r>
                        <a:rPr dirty="0" sz="1850" spc="55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companies</a:t>
                      </a:r>
                      <a:r>
                        <a:rPr dirty="0" sz="1850" spc="140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50" spc="55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on</a:t>
                      </a:r>
                      <a:r>
                        <a:rPr dirty="0" sz="1850" spc="-70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50" spc="-10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NASDAQ</a:t>
                      </a:r>
                      <a:endParaRPr sz="18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 marL="265430">
                        <a:lnSpc>
                          <a:spcPts val="2105"/>
                        </a:lnSpc>
                      </a:pPr>
                      <a:r>
                        <a:rPr dirty="0" baseline="-4504" sz="2775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support</a:t>
                      </a:r>
                      <a:r>
                        <a:rPr dirty="0" baseline="-4504" sz="2775" spc="390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50" spc="-254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ESG</a:t>
                      </a:r>
                      <a:r>
                        <a:rPr dirty="0" sz="1850" spc="80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850" spc="-10">
                          <a:solidFill>
                            <a:srgbClr val="2D2667"/>
                          </a:solidFill>
                          <a:latin typeface="Arial MT"/>
                          <a:cs typeface="Arial MT"/>
                        </a:rPr>
                        <a:t>initiatives</a:t>
                      </a:r>
                      <a:endParaRPr sz="1850">
                        <a:latin typeface="Arial MT"/>
                        <a:cs typeface="Arial MT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9936" y="5474208"/>
            <a:ext cx="2215896" cy="476097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" y="4654296"/>
            <a:ext cx="731519" cy="63398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77255" y="4693920"/>
            <a:ext cx="877824" cy="31394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43728" y="3075432"/>
            <a:ext cx="905255" cy="133807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14816" y="2325623"/>
            <a:ext cx="9473184" cy="7961376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798764" y="5311394"/>
            <a:ext cx="198755" cy="414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50" spc="35">
                <a:solidFill>
                  <a:srgbClr val="E94964"/>
                </a:solidFill>
                <a:latin typeface="Arial Black"/>
                <a:cs typeface="Arial Black"/>
              </a:rPr>
              <a:t>”</a:t>
            </a:r>
            <a:endParaRPr sz="255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501468" y="5208509"/>
            <a:ext cx="4666615" cy="300609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L="123825" marR="132080">
              <a:lnSpc>
                <a:spcPct val="125400"/>
              </a:lnSpc>
              <a:spcBef>
                <a:spcPts val="130"/>
              </a:spcBef>
            </a:pPr>
            <a:r>
              <a:rPr dirty="0" sz="2550" spc="-395">
                <a:latin typeface="Arial Black"/>
                <a:cs typeface="Arial Black"/>
              </a:rPr>
              <a:t>Total</a:t>
            </a:r>
            <a:r>
              <a:rPr dirty="0" sz="2550" spc="40">
                <a:latin typeface="Arial Black"/>
                <a:cs typeface="Arial Black"/>
              </a:rPr>
              <a:t> </a:t>
            </a:r>
            <a:r>
              <a:rPr dirty="0" sz="2550" spc="-434">
                <a:latin typeface="Arial Black"/>
                <a:cs typeface="Arial Black"/>
              </a:rPr>
              <a:t>market</a:t>
            </a:r>
            <a:r>
              <a:rPr dirty="0" sz="2550" spc="-5">
                <a:latin typeface="Arial Black"/>
                <a:cs typeface="Arial Black"/>
              </a:rPr>
              <a:t> </a:t>
            </a:r>
            <a:r>
              <a:rPr dirty="0" sz="2550" spc="-395">
                <a:latin typeface="Arial Black"/>
                <a:cs typeface="Arial Black"/>
              </a:rPr>
              <a:t>value</a:t>
            </a:r>
            <a:r>
              <a:rPr dirty="0" sz="2550" spc="-30">
                <a:latin typeface="Arial Black"/>
                <a:cs typeface="Arial Black"/>
              </a:rPr>
              <a:t> </a:t>
            </a:r>
            <a:r>
              <a:rPr dirty="0" sz="2550" spc="-300">
                <a:latin typeface="Arial Black"/>
                <a:cs typeface="Arial Black"/>
              </a:rPr>
              <a:t>of</a:t>
            </a:r>
            <a:r>
              <a:rPr dirty="0" sz="2550" spc="-215">
                <a:latin typeface="Arial Black"/>
                <a:cs typeface="Arial Black"/>
              </a:rPr>
              <a:t> </a:t>
            </a:r>
            <a:r>
              <a:rPr dirty="0" sz="2550" spc="-385">
                <a:latin typeface="Arial Black"/>
                <a:cs typeface="Arial Black"/>
              </a:rPr>
              <a:t>the</a:t>
            </a:r>
            <a:r>
              <a:rPr dirty="0" sz="2550" spc="-10">
                <a:latin typeface="Arial Black"/>
                <a:cs typeface="Arial Black"/>
              </a:rPr>
              <a:t> </a:t>
            </a:r>
            <a:r>
              <a:rPr dirty="0" sz="2550" spc="-450">
                <a:latin typeface="Arial Black"/>
                <a:cs typeface="Arial Black"/>
              </a:rPr>
              <a:t>assets </a:t>
            </a:r>
            <a:r>
              <a:rPr dirty="0" sz="2600" spc="-105">
                <a:latin typeface="Arial MT"/>
                <a:cs typeface="Arial MT"/>
              </a:rPr>
              <a:t>managed</a:t>
            </a:r>
            <a:r>
              <a:rPr dirty="0" sz="2600" spc="-75">
                <a:latin typeface="Arial MT"/>
                <a:cs typeface="Arial MT"/>
              </a:rPr>
              <a:t> </a:t>
            </a:r>
            <a:r>
              <a:rPr dirty="0" sz="2600">
                <a:latin typeface="Arial MT"/>
                <a:cs typeface="Arial MT"/>
              </a:rPr>
              <a:t>by</a:t>
            </a:r>
            <a:r>
              <a:rPr dirty="0" sz="2600" spc="-85">
                <a:latin typeface="Arial MT"/>
                <a:cs typeface="Arial MT"/>
              </a:rPr>
              <a:t> </a:t>
            </a:r>
            <a:r>
              <a:rPr dirty="0" sz="2600" spc="-350">
                <a:latin typeface="Arial MT"/>
                <a:cs typeface="Arial MT"/>
              </a:rPr>
              <a:t>a</a:t>
            </a:r>
            <a:r>
              <a:rPr dirty="0" sz="2600" spc="30">
                <a:latin typeface="Arial MT"/>
                <a:cs typeface="Arial MT"/>
              </a:rPr>
              <a:t> </a:t>
            </a:r>
            <a:r>
              <a:rPr dirty="0" sz="2600" spc="-10">
                <a:latin typeface="Arial MT"/>
                <a:cs typeface="Arial MT"/>
              </a:rPr>
              <a:t>financial </a:t>
            </a:r>
            <a:r>
              <a:rPr dirty="0" sz="2650" spc="-10">
                <a:latin typeface="Arial MT"/>
                <a:cs typeface="Arial MT"/>
              </a:rPr>
              <a:t>institution.</a:t>
            </a:r>
            <a:endParaRPr sz="265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735"/>
              </a:spcBef>
            </a:pPr>
            <a:r>
              <a:rPr dirty="0" u="heavy" sz="2650" spc="-20">
                <a:uFill>
                  <a:solidFill>
                    <a:srgbClr val="0C0800"/>
                  </a:solidFill>
                </a:uFill>
                <a:latin typeface="Arial MT"/>
                <a:cs typeface="Arial MT"/>
              </a:rPr>
              <a:t>Firm</a:t>
            </a:r>
            <a:r>
              <a:rPr dirty="0" u="heavy" sz="2650" spc="-114">
                <a:uFill>
                  <a:solidFill>
                    <a:srgbClr val="0C0800"/>
                  </a:solidFill>
                </a:uFill>
                <a:latin typeface="Arial MT"/>
                <a:cs typeface="Arial MT"/>
              </a:rPr>
              <a:t> </a:t>
            </a:r>
            <a:r>
              <a:rPr dirty="0" u="heavy" sz="2650" spc="75">
                <a:uFill>
                  <a:solidFill>
                    <a:srgbClr val="0C0800"/>
                  </a:solidFill>
                </a:uFill>
                <a:latin typeface="Arial MT"/>
                <a:cs typeface="Arial MT"/>
              </a:rPr>
              <a:t>with</a:t>
            </a:r>
            <a:r>
              <a:rPr dirty="0" u="heavy" sz="2650" spc="-155">
                <a:uFill>
                  <a:solidFill>
                    <a:srgbClr val="0C0800"/>
                  </a:solidFill>
                </a:uFill>
                <a:latin typeface="Arial MT"/>
                <a:cs typeface="Arial MT"/>
              </a:rPr>
              <a:t> </a:t>
            </a:r>
            <a:r>
              <a:rPr dirty="0" u="heavy" sz="2650" spc="-30">
                <a:uFill>
                  <a:solidFill>
                    <a:srgbClr val="0C0800"/>
                  </a:solidFill>
                </a:uFill>
                <a:latin typeface="Arial MT"/>
                <a:cs typeface="Arial MT"/>
              </a:rPr>
              <a:t>larger</a:t>
            </a:r>
            <a:r>
              <a:rPr dirty="0" u="heavy" sz="2650" spc="-75">
                <a:uFill>
                  <a:solidFill>
                    <a:srgbClr val="0C0800"/>
                  </a:solidFill>
                </a:uFill>
                <a:latin typeface="Arial MT"/>
                <a:cs typeface="Arial MT"/>
              </a:rPr>
              <a:t> </a:t>
            </a:r>
            <a:r>
              <a:rPr dirty="0" u="heavy" sz="2650" spc="-40">
                <a:uFill>
                  <a:solidFill>
                    <a:srgbClr val="0C0800"/>
                  </a:solidFill>
                </a:uFill>
                <a:latin typeface="Arial MT"/>
                <a:cs typeface="Arial MT"/>
              </a:rPr>
              <a:t>FUN</a:t>
            </a:r>
            <a:r>
              <a:rPr dirty="0" u="heavy" sz="2650" spc="-120">
                <a:uFill>
                  <a:solidFill>
                    <a:srgbClr val="0C0800"/>
                  </a:solidFill>
                </a:uFill>
                <a:latin typeface="Arial MT"/>
                <a:cs typeface="Arial MT"/>
              </a:rPr>
              <a:t> </a:t>
            </a:r>
            <a:r>
              <a:rPr dirty="0" u="heavy" sz="2650" spc="-110">
                <a:uFill>
                  <a:solidFill>
                    <a:srgbClr val="0C0800"/>
                  </a:solidFill>
                </a:uFill>
                <a:latin typeface="Arial MT"/>
                <a:cs typeface="Arial MT"/>
              </a:rPr>
              <a:t>have</a:t>
            </a:r>
            <a:r>
              <a:rPr dirty="0" u="heavy" sz="2650" spc="-75">
                <a:uFill>
                  <a:solidFill>
                    <a:srgbClr val="0C0800"/>
                  </a:solidFill>
                </a:uFill>
                <a:latin typeface="Arial MT"/>
                <a:cs typeface="Arial MT"/>
              </a:rPr>
              <a:t> </a:t>
            </a:r>
            <a:r>
              <a:rPr dirty="0" u="heavy" sz="2650" spc="-20">
                <a:uFill>
                  <a:solidFill>
                    <a:srgbClr val="0C0800"/>
                  </a:solidFill>
                </a:uFill>
                <a:latin typeface="Arial MT"/>
                <a:cs typeface="Arial MT"/>
              </a:rPr>
              <a:t>more</a:t>
            </a:r>
            <a:endParaRPr sz="2650">
              <a:latin typeface="Arial MT"/>
              <a:cs typeface="Arial MT"/>
            </a:endParaRPr>
          </a:p>
          <a:p>
            <a:pPr algn="ctr" marL="635">
              <a:lnSpc>
                <a:spcPct val="100000"/>
              </a:lnSpc>
              <a:spcBef>
                <a:spcPts val="805"/>
              </a:spcBef>
            </a:pPr>
            <a:r>
              <a:rPr dirty="0" u="heavy" sz="2600" spc="-10">
                <a:uFill>
                  <a:solidFill>
                    <a:srgbClr val="080800"/>
                  </a:solidFill>
                </a:uFill>
                <a:latin typeface="Arial MT"/>
                <a:cs typeface="Arial MT"/>
              </a:rPr>
              <a:t>diversified</a:t>
            </a:r>
            <a:r>
              <a:rPr dirty="0" u="heavy" sz="2600" spc="-45">
                <a:uFill>
                  <a:solidFill>
                    <a:srgbClr val="080800"/>
                  </a:solidFill>
                </a:uFill>
                <a:latin typeface="Arial MT"/>
                <a:cs typeface="Arial MT"/>
              </a:rPr>
              <a:t> </a:t>
            </a:r>
            <a:r>
              <a:rPr dirty="0" u="heavy" sz="2600">
                <a:uFill>
                  <a:solidFill>
                    <a:srgbClr val="080800"/>
                  </a:solidFill>
                </a:uFill>
                <a:latin typeface="Arial MT"/>
                <a:cs typeface="Arial MT"/>
              </a:rPr>
              <a:t>portfolios</a:t>
            </a:r>
            <a:r>
              <a:rPr dirty="0" sz="2600">
                <a:latin typeface="Arial MT"/>
                <a:cs typeface="Arial MT"/>
              </a:rPr>
              <a:t>,</a:t>
            </a:r>
            <a:r>
              <a:rPr dirty="0" sz="2600" spc="-10">
                <a:latin typeface="Arial MT"/>
                <a:cs typeface="Arial MT"/>
              </a:rPr>
              <a:t> potentially</a:t>
            </a:r>
            <a:endParaRPr sz="2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890"/>
              </a:spcBef>
            </a:pPr>
            <a:r>
              <a:rPr dirty="0" u="heavy" sz="2500">
                <a:uFill>
                  <a:solidFill>
                    <a:srgbClr val="0C0800"/>
                  </a:solidFill>
                </a:uFill>
                <a:latin typeface="Arial MT"/>
                <a:cs typeface="Arial MT"/>
              </a:rPr>
              <a:t>reducing</a:t>
            </a:r>
            <a:r>
              <a:rPr dirty="0" sz="2500" spc="-440">
                <a:latin typeface="Arial MT"/>
                <a:cs typeface="Arial MT"/>
              </a:rPr>
              <a:t> </a:t>
            </a:r>
            <a:r>
              <a:rPr dirty="0" u="heavy" sz="2500" spc="-30">
                <a:uFill>
                  <a:solidFill>
                    <a:srgbClr val="0C0800"/>
                  </a:solidFill>
                </a:uFill>
                <a:latin typeface="Arial MT"/>
                <a:cs typeface="Arial MT"/>
              </a:rPr>
              <a:t> </a:t>
            </a:r>
            <a:r>
              <a:rPr dirty="0" u="heavy" sz="2500">
                <a:uFill>
                  <a:solidFill>
                    <a:srgbClr val="0C0800"/>
                  </a:solidFill>
                </a:uFill>
                <a:latin typeface="Arial MT"/>
                <a:cs typeface="Arial MT"/>
              </a:rPr>
              <a:t>risk</a:t>
            </a:r>
            <a:r>
              <a:rPr dirty="0" u="heavy" sz="2500" spc="50">
                <a:uFill>
                  <a:solidFill>
                    <a:srgbClr val="0C0800"/>
                  </a:solidFill>
                </a:uFill>
                <a:latin typeface="Arial MT"/>
                <a:cs typeface="Arial MT"/>
              </a:rPr>
              <a:t> </a:t>
            </a:r>
            <a:r>
              <a:rPr dirty="0" u="heavy" sz="2500" spc="85">
                <a:uFill>
                  <a:solidFill>
                    <a:srgbClr val="0C0800"/>
                  </a:solidFill>
                </a:uFill>
                <a:latin typeface="Arial MT"/>
                <a:cs typeface="Arial MT"/>
              </a:rPr>
              <a:t>for</a:t>
            </a:r>
            <a:r>
              <a:rPr dirty="0" u="heavy" sz="2500" spc="120">
                <a:uFill>
                  <a:solidFill>
                    <a:srgbClr val="0C0800"/>
                  </a:solidFill>
                </a:uFill>
                <a:latin typeface="Arial MT"/>
                <a:cs typeface="Arial MT"/>
              </a:rPr>
              <a:t> </a:t>
            </a:r>
            <a:r>
              <a:rPr dirty="0" u="heavy" sz="2500" spc="-10">
                <a:uFill>
                  <a:solidFill>
                    <a:srgbClr val="0C0800"/>
                  </a:solidFill>
                </a:uFill>
                <a:latin typeface="Arial MT"/>
                <a:cs typeface="Arial MT"/>
              </a:rPr>
              <a:t>investors.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89253" rIns="0" bIns="0" rtlCol="0" vert="horz">
            <a:spAutoFit/>
          </a:bodyPr>
          <a:lstStyle/>
          <a:p>
            <a:pPr marL="7909559">
              <a:lnSpc>
                <a:spcPct val="100000"/>
              </a:lnSpc>
              <a:spcBef>
                <a:spcPts val="100"/>
              </a:spcBef>
            </a:pPr>
            <a:r>
              <a:rPr dirty="0" sz="6100" spc="65">
                <a:solidFill>
                  <a:srgbClr val="1F3864"/>
                </a:solidFill>
              </a:rPr>
              <a:t>Indicotors</a:t>
            </a:r>
            <a:endParaRPr sz="6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5775" y="7708392"/>
            <a:ext cx="688848" cy="148742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31135" y="7708392"/>
            <a:ext cx="164592" cy="148742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00855" y="8485631"/>
            <a:ext cx="2490216" cy="26212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06383" y="7400543"/>
            <a:ext cx="2819400" cy="135636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31135" y="5708903"/>
            <a:ext cx="164592" cy="131673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31135" y="3532632"/>
            <a:ext cx="164592" cy="1316736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10899647" y="2606039"/>
            <a:ext cx="6352540" cy="408940"/>
            <a:chOff x="10899647" y="2606039"/>
            <a:chExt cx="6352540" cy="408940"/>
          </a:xfrm>
        </p:grpSpPr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99647" y="2843783"/>
              <a:ext cx="6352032" cy="17068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72799" y="2606039"/>
              <a:ext cx="6278880" cy="213359"/>
            </a:xfrm>
            <a:prstGeom prst="rect">
              <a:avLst/>
            </a:prstGeom>
          </p:spPr>
        </p:pic>
      </p:grpSp>
      <p:pic>
        <p:nvPicPr>
          <p:cNvPr id="11" name="object 1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139160" y="688848"/>
            <a:ext cx="938784" cy="1533144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10445495" y="3191255"/>
            <a:ext cx="40005" cy="3740150"/>
            <a:chOff x="10445495" y="3191255"/>
            <a:chExt cx="40005" cy="3740150"/>
          </a:xfrm>
        </p:grpSpPr>
        <p:sp>
          <p:nvSpPr>
            <p:cNvPr id="13" name="object 13" descr=""/>
            <p:cNvSpPr/>
            <p:nvPr/>
          </p:nvSpPr>
          <p:spPr>
            <a:xfrm>
              <a:off x="10447019" y="3191255"/>
              <a:ext cx="0" cy="3740150"/>
            </a:xfrm>
            <a:custGeom>
              <a:avLst/>
              <a:gdLst/>
              <a:ahLst/>
              <a:cxnLst/>
              <a:rect l="l" t="t" r="r" b="b"/>
              <a:pathLst>
                <a:path w="0" h="3740150">
                  <a:moveTo>
                    <a:pt x="0" y="373989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860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0483595" y="3191255"/>
              <a:ext cx="0" cy="3740150"/>
            </a:xfrm>
            <a:custGeom>
              <a:avLst/>
              <a:gdLst/>
              <a:ahLst/>
              <a:cxnLst/>
              <a:rect l="l" t="t" r="r" b="b"/>
              <a:pathLst>
                <a:path w="0" h="3740150">
                  <a:moveTo>
                    <a:pt x="0" y="373989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860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16934687" y="2758439"/>
            <a:ext cx="45720" cy="3740150"/>
            <a:chOff x="16934687" y="2758439"/>
            <a:chExt cx="45720" cy="3740150"/>
          </a:xfrm>
        </p:grpSpPr>
        <p:sp>
          <p:nvSpPr>
            <p:cNvPr id="16" name="object 16" descr=""/>
            <p:cNvSpPr/>
            <p:nvPr/>
          </p:nvSpPr>
          <p:spPr>
            <a:xfrm>
              <a:off x="16936211" y="2758439"/>
              <a:ext cx="0" cy="3740150"/>
            </a:xfrm>
            <a:custGeom>
              <a:avLst/>
              <a:gdLst/>
              <a:ahLst/>
              <a:cxnLst/>
              <a:rect l="l" t="t" r="r" b="b"/>
              <a:pathLst>
                <a:path w="0" h="3740150">
                  <a:moveTo>
                    <a:pt x="0" y="373989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860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6978883" y="2758439"/>
              <a:ext cx="0" cy="3740150"/>
            </a:xfrm>
            <a:custGeom>
              <a:avLst/>
              <a:gdLst/>
              <a:ahLst/>
              <a:cxnLst/>
              <a:rect l="l" t="t" r="r" b="b"/>
              <a:pathLst>
                <a:path w="0" h="3740150">
                  <a:moveTo>
                    <a:pt x="0" y="373989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2860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/>
          <p:nvPr/>
        </p:nvSpPr>
        <p:spPr>
          <a:xfrm>
            <a:off x="10436352" y="6868668"/>
            <a:ext cx="6821805" cy="0"/>
          </a:xfrm>
          <a:custGeom>
            <a:avLst/>
            <a:gdLst/>
            <a:ahLst/>
            <a:cxnLst/>
            <a:rect l="l" t="t" r="r" b="b"/>
            <a:pathLst>
              <a:path w="6821805" h="0">
                <a:moveTo>
                  <a:pt x="0" y="0"/>
                </a:moveTo>
                <a:lnTo>
                  <a:pt x="6821424" y="0"/>
                </a:lnTo>
              </a:path>
            </a:pathLst>
          </a:custGeom>
          <a:ln w="3175">
            <a:solidFill>
              <a:srgbClr val="28609C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9" name="object 19" descr=""/>
          <p:cNvGrpSpPr/>
          <p:nvPr/>
        </p:nvGrpSpPr>
        <p:grpSpPr>
          <a:xfrm>
            <a:off x="10158983" y="2776727"/>
            <a:ext cx="6824980" cy="40005"/>
            <a:chOff x="10158983" y="2776727"/>
            <a:chExt cx="6824980" cy="40005"/>
          </a:xfrm>
        </p:grpSpPr>
        <p:sp>
          <p:nvSpPr>
            <p:cNvPr id="20" name="object 20" descr=""/>
            <p:cNvSpPr/>
            <p:nvPr/>
          </p:nvSpPr>
          <p:spPr>
            <a:xfrm>
              <a:off x="10158983" y="2814827"/>
              <a:ext cx="6824980" cy="0"/>
            </a:xfrm>
            <a:custGeom>
              <a:avLst/>
              <a:gdLst/>
              <a:ahLst/>
              <a:cxnLst/>
              <a:rect l="l" t="t" r="r" b="b"/>
              <a:pathLst>
                <a:path w="6824980" h="0">
                  <a:moveTo>
                    <a:pt x="0" y="0"/>
                  </a:moveTo>
                  <a:lnTo>
                    <a:pt x="6824472" y="0"/>
                  </a:lnTo>
                </a:path>
              </a:pathLst>
            </a:custGeom>
            <a:ln w="3175">
              <a:solidFill>
                <a:srgbClr val="2860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0978895" y="2778251"/>
              <a:ext cx="6004560" cy="0"/>
            </a:xfrm>
            <a:custGeom>
              <a:avLst/>
              <a:gdLst/>
              <a:ahLst/>
              <a:cxnLst/>
              <a:rect l="l" t="t" r="r" b="b"/>
              <a:pathLst>
                <a:path w="6004559" h="0">
                  <a:moveTo>
                    <a:pt x="0" y="0"/>
                  </a:moveTo>
                  <a:lnTo>
                    <a:pt x="6004560" y="0"/>
                  </a:lnTo>
                </a:path>
              </a:pathLst>
            </a:custGeom>
            <a:ln w="3175">
              <a:solidFill>
                <a:srgbClr val="2860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2" name="object 2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623791" y="6705600"/>
            <a:ext cx="621792" cy="15240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43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50" spc="-610">
                <a:latin typeface="Arial Black"/>
                <a:cs typeface="Arial Black"/>
              </a:rPr>
              <a:t>Further</a:t>
            </a:r>
            <a:r>
              <a:rPr dirty="0" sz="5050" spc="-75">
                <a:latin typeface="Arial Black"/>
                <a:cs typeface="Arial Black"/>
              </a:rPr>
              <a:t> </a:t>
            </a:r>
            <a:r>
              <a:rPr dirty="0" sz="5050" spc="-565">
                <a:latin typeface="Arial Black"/>
                <a:cs typeface="Arial Black"/>
              </a:rPr>
              <a:t>Shorlist</a:t>
            </a:r>
            <a:r>
              <a:rPr dirty="0" sz="5050" spc="-340">
                <a:latin typeface="Arial Black"/>
                <a:cs typeface="Arial Black"/>
              </a:rPr>
              <a:t> </a:t>
            </a:r>
            <a:r>
              <a:rPr dirty="0" sz="5050" spc="-605">
                <a:latin typeface="Arial Black"/>
                <a:cs typeface="Arial Black"/>
              </a:rPr>
              <a:t>the</a:t>
            </a:r>
            <a:r>
              <a:rPr dirty="0" sz="5050" spc="-350">
                <a:latin typeface="Arial Black"/>
                <a:cs typeface="Arial Black"/>
              </a:rPr>
              <a:t> </a:t>
            </a:r>
            <a:r>
              <a:rPr dirty="0" sz="5050" spc="-1035">
                <a:latin typeface="Arial Black"/>
                <a:cs typeface="Arial Black"/>
              </a:rPr>
              <a:t>ETFs</a:t>
            </a:r>
            <a:r>
              <a:rPr dirty="0" sz="5050" spc="-120">
                <a:latin typeface="Arial Black"/>
                <a:cs typeface="Arial Black"/>
              </a:rPr>
              <a:t> </a:t>
            </a:r>
            <a:r>
              <a:rPr dirty="0" sz="5050" spc="-765">
                <a:latin typeface="Arial Black"/>
                <a:cs typeface="Arial Black"/>
              </a:rPr>
              <a:t>based</a:t>
            </a:r>
            <a:r>
              <a:rPr dirty="0" sz="5050" spc="-135">
                <a:latin typeface="Arial Black"/>
                <a:cs typeface="Arial Black"/>
              </a:rPr>
              <a:t> </a:t>
            </a:r>
            <a:r>
              <a:rPr dirty="0" sz="5050" spc="-675">
                <a:latin typeface="Arial Black"/>
                <a:cs typeface="Arial Black"/>
              </a:rPr>
              <a:t>on</a:t>
            </a:r>
            <a:r>
              <a:rPr dirty="0" sz="5050" spc="-450">
                <a:latin typeface="Arial Black"/>
                <a:cs typeface="Arial Black"/>
              </a:rPr>
              <a:t> </a:t>
            </a:r>
            <a:r>
              <a:rPr dirty="0" sz="5050" spc="-665">
                <a:latin typeface="Arial Black"/>
                <a:cs typeface="Arial Black"/>
              </a:rPr>
              <a:t>tracking</a:t>
            </a:r>
            <a:r>
              <a:rPr dirty="0" sz="5050" spc="-370">
                <a:latin typeface="Arial Black"/>
                <a:cs typeface="Arial Black"/>
              </a:rPr>
              <a:t> </a:t>
            </a:r>
            <a:r>
              <a:rPr dirty="0" sz="5050" spc="-725">
                <a:latin typeface="Arial Black"/>
                <a:cs typeface="Arial Black"/>
              </a:rPr>
              <a:t>index</a:t>
            </a:r>
            <a:endParaRPr sz="5050">
              <a:latin typeface="Arial Black"/>
              <a:cs typeface="Arial Black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11970" y="1975866"/>
            <a:ext cx="6765925" cy="627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50" spc="-700">
                <a:latin typeface="Arial Black"/>
                <a:cs typeface="Arial Black"/>
              </a:rPr>
              <a:t>Let's</a:t>
            </a:r>
            <a:r>
              <a:rPr dirty="0" sz="3950" spc="-85">
                <a:latin typeface="Arial Black"/>
                <a:cs typeface="Arial Black"/>
              </a:rPr>
              <a:t> </a:t>
            </a:r>
            <a:r>
              <a:rPr dirty="0" sz="3950" spc="-745">
                <a:latin typeface="Arial Black"/>
                <a:cs typeface="Arial Black"/>
              </a:rPr>
              <a:t>look</a:t>
            </a:r>
            <a:r>
              <a:rPr dirty="0" sz="3950" spc="-204">
                <a:latin typeface="Arial Black"/>
                <a:cs typeface="Arial Black"/>
              </a:rPr>
              <a:t> </a:t>
            </a:r>
            <a:r>
              <a:rPr dirty="0" sz="3950" spc="-590">
                <a:latin typeface="Arial Black"/>
                <a:cs typeface="Arial Black"/>
              </a:rPr>
              <a:t>into</a:t>
            </a:r>
            <a:r>
              <a:rPr dirty="0" sz="3950" spc="-100">
                <a:latin typeface="Arial Black"/>
                <a:cs typeface="Arial Black"/>
              </a:rPr>
              <a:t> </a:t>
            </a:r>
            <a:r>
              <a:rPr dirty="0" sz="3950" spc="-944">
                <a:latin typeface="Arial Black"/>
                <a:cs typeface="Arial Black"/>
              </a:rPr>
              <a:t>ETFs</a:t>
            </a:r>
            <a:r>
              <a:rPr dirty="0" sz="3950" spc="-135">
                <a:latin typeface="Arial Black"/>
                <a:cs typeface="Arial Black"/>
              </a:rPr>
              <a:t> </a:t>
            </a:r>
            <a:r>
              <a:rPr dirty="0" sz="3950" spc="-635">
                <a:latin typeface="Arial Black"/>
                <a:cs typeface="Arial Black"/>
              </a:rPr>
              <a:t>in</a:t>
            </a:r>
            <a:r>
              <a:rPr dirty="0" sz="3950" spc="-195">
                <a:latin typeface="Arial Black"/>
                <a:cs typeface="Arial Black"/>
              </a:rPr>
              <a:t> </a:t>
            </a:r>
            <a:r>
              <a:rPr dirty="0" sz="3950" spc="-625">
                <a:latin typeface="Arial Black"/>
                <a:cs typeface="Arial Black"/>
              </a:rPr>
              <a:t>Global</a:t>
            </a:r>
            <a:r>
              <a:rPr dirty="0" sz="3950" spc="-434">
                <a:latin typeface="Arial Black"/>
                <a:cs typeface="Arial Black"/>
              </a:rPr>
              <a:t> </a:t>
            </a:r>
            <a:r>
              <a:rPr dirty="0" sz="3950" spc="-575">
                <a:latin typeface="Arial Black"/>
                <a:cs typeface="Arial Black"/>
              </a:rPr>
              <a:t>100:</a:t>
            </a:r>
            <a:endParaRPr sz="3950">
              <a:latin typeface="Arial Black"/>
              <a:cs typeface="Arial Black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207628" y="3960621"/>
            <a:ext cx="766445" cy="520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50" spc="-30">
                <a:solidFill>
                  <a:srgbClr val="1F3864"/>
                </a:solidFill>
                <a:latin typeface="Arial MT"/>
                <a:cs typeface="Arial MT"/>
              </a:rPr>
              <a:t>IOO</a:t>
            </a:r>
            <a:endParaRPr sz="3250">
              <a:latin typeface="Arial MT"/>
              <a:cs typeface="Arial MT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174012" y="6086347"/>
            <a:ext cx="83566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440">
                <a:solidFill>
                  <a:srgbClr val="1F3864"/>
                </a:solidFill>
                <a:latin typeface="Arial MT"/>
                <a:cs typeface="Arial MT"/>
              </a:rPr>
              <a:t>VGS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023710" y="3918711"/>
            <a:ext cx="3681095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-400">
                <a:latin typeface="Arial MT"/>
                <a:cs typeface="Arial MT"/>
              </a:rPr>
              <a:t>S&amp;P</a:t>
            </a:r>
            <a:r>
              <a:rPr dirty="0" sz="3100" spc="-65">
                <a:latin typeface="Arial MT"/>
                <a:cs typeface="Arial MT"/>
              </a:rPr>
              <a:t> </a:t>
            </a:r>
            <a:r>
              <a:rPr dirty="0" sz="3100" spc="-420">
                <a:latin typeface="Arial MT"/>
                <a:cs typeface="Arial MT"/>
              </a:rPr>
              <a:t>GLOBAL</a:t>
            </a:r>
            <a:r>
              <a:rPr dirty="0" sz="3100" spc="-215">
                <a:latin typeface="Arial MT"/>
                <a:cs typeface="Arial MT"/>
              </a:rPr>
              <a:t> </a:t>
            </a:r>
            <a:r>
              <a:rPr dirty="0" sz="3100" spc="-300">
                <a:latin typeface="Arial MT"/>
                <a:cs typeface="Arial MT"/>
              </a:rPr>
              <a:t>100</a:t>
            </a:r>
            <a:r>
              <a:rPr dirty="0" sz="3100" spc="-60">
                <a:latin typeface="Arial MT"/>
                <a:cs typeface="Arial MT"/>
              </a:rPr>
              <a:t> </a:t>
            </a:r>
            <a:r>
              <a:rPr dirty="0" sz="3100" spc="-455">
                <a:latin typeface="Arial MT"/>
                <a:cs typeface="Arial MT"/>
              </a:rPr>
              <a:t>INDEX</a:t>
            </a:r>
            <a:endParaRPr sz="3100">
              <a:latin typeface="Arial MT"/>
              <a:cs typeface="Arial MT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3045001" y="6057646"/>
            <a:ext cx="3606800" cy="852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650" spc="-455">
                <a:latin typeface="Arial Black"/>
                <a:cs typeface="Arial Black"/>
              </a:rPr>
              <a:t>MSCI</a:t>
            </a:r>
            <a:r>
              <a:rPr dirty="0" sz="2650" spc="-30">
                <a:latin typeface="Arial Black"/>
                <a:cs typeface="Arial Black"/>
              </a:rPr>
              <a:t> </a:t>
            </a:r>
            <a:r>
              <a:rPr dirty="0" sz="2650" spc="-305">
                <a:latin typeface="Arial Black"/>
                <a:cs typeface="Arial Black"/>
              </a:rPr>
              <a:t>World</a:t>
            </a:r>
            <a:r>
              <a:rPr dirty="0" sz="2650" spc="-40">
                <a:latin typeface="Arial Black"/>
                <a:cs typeface="Arial Black"/>
              </a:rPr>
              <a:t> </a:t>
            </a:r>
            <a:r>
              <a:rPr dirty="0" sz="2650" spc="-300">
                <a:latin typeface="Arial Black"/>
                <a:cs typeface="Arial Black"/>
              </a:rPr>
              <a:t>ex-</a:t>
            </a:r>
            <a:r>
              <a:rPr dirty="0" sz="2650" spc="-310">
                <a:latin typeface="Arial Black"/>
                <a:cs typeface="Arial Black"/>
              </a:rPr>
              <a:t>Australia</a:t>
            </a:r>
            <a:endParaRPr sz="2650">
              <a:latin typeface="Arial Black"/>
              <a:cs typeface="Arial Black"/>
            </a:endParaRPr>
          </a:p>
          <a:p>
            <a:pPr algn="ctr" marR="38100">
              <a:lnSpc>
                <a:spcPct val="100000"/>
              </a:lnSpc>
              <a:spcBef>
                <a:spcPts val="30"/>
              </a:spcBef>
            </a:pPr>
            <a:r>
              <a:rPr dirty="0" sz="2750" spc="-470">
                <a:latin typeface="Arial Black"/>
                <a:cs typeface="Arial Black"/>
              </a:rPr>
              <a:t>Index</a:t>
            </a:r>
            <a:endParaRPr sz="2750">
              <a:latin typeface="Arial Black"/>
              <a:cs typeface="Arial Black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0920509" y="2983483"/>
            <a:ext cx="5789295" cy="37738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5255">
              <a:lnSpc>
                <a:spcPct val="100000"/>
              </a:lnSpc>
              <a:spcBef>
                <a:spcPts val="100"/>
              </a:spcBef>
            </a:pPr>
            <a:r>
              <a:rPr dirty="0" sz="2400" spc="-395">
                <a:latin typeface="Arial Black"/>
                <a:cs typeface="Arial Black"/>
              </a:rPr>
              <a:t>Remove</a:t>
            </a:r>
            <a:r>
              <a:rPr dirty="0" sz="2400" spc="-185">
                <a:latin typeface="Arial Black"/>
                <a:cs typeface="Arial Black"/>
              </a:rPr>
              <a:t> </a:t>
            </a:r>
            <a:r>
              <a:rPr dirty="0" sz="2400" spc="-409">
                <a:latin typeface="Arial Black"/>
                <a:cs typeface="Arial Black"/>
              </a:rPr>
              <a:t>IVV</a:t>
            </a:r>
            <a:r>
              <a:rPr dirty="0" sz="2400" spc="-225">
                <a:latin typeface="Arial Black"/>
                <a:cs typeface="Arial Black"/>
              </a:rPr>
              <a:t> </a:t>
            </a:r>
            <a:r>
              <a:rPr dirty="0" sz="2400" spc="-285">
                <a:latin typeface="Arial Black"/>
                <a:cs typeface="Arial Black"/>
              </a:rPr>
              <a:t>from</a:t>
            </a:r>
            <a:r>
              <a:rPr dirty="0" sz="2400" spc="-300">
                <a:latin typeface="Arial Black"/>
                <a:cs typeface="Arial Black"/>
              </a:rPr>
              <a:t> </a:t>
            </a:r>
            <a:r>
              <a:rPr dirty="0" sz="2400" spc="-320">
                <a:latin typeface="Arial Black"/>
                <a:cs typeface="Arial Black"/>
              </a:rPr>
              <a:t>the</a:t>
            </a:r>
            <a:r>
              <a:rPr dirty="0" sz="2400" spc="-265">
                <a:latin typeface="Arial Black"/>
                <a:cs typeface="Arial Black"/>
              </a:rPr>
              <a:t> </a:t>
            </a:r>
            <a:r>
              <a:rPr dirty="0" sz="2400" spc="-434">
                <a:latin typeface="Arial Black"/>
                <a:cs typeface="Arial Black"/>
              </a:rPr>
              <a:t>Top</a:t>
            </a:r>
            <a:r>
              <a:rPr dirty="0" sz="2400" spc="-170">
                <a:latin typeface="Arial Black"/>
                <a:cs typeface="Arial Black"/>
              </a:rPr>
              <a:t> </a:t>
            </a:r>
            <a:r>
              <a:rPr dirty="0" sz="2400" spc="-480">
                <a:latin typeface="Arial Black"/>
                <a:cs typeface="Arial Black"/>
              </a:rPr>
              <a:t>5</a:t>
            </a:r>
            <a:r>
              <a:rPr dirty="0" sz="2400" spc="-315">
                <a:latin typeface="Arial Black"/>
                <a:cs typeface="Arial Black"/>
              </a:rPr>
              <a:t> </a:t>
            </a:r>
            <a:r>
              <a:rPr dirty="0" sz="2400" spc="-295">
                <a:latin typeface="Arial Black"/>
                <a:cs typeface="Arial Black"/>
              </a:rPr>
              <a:t>list</a:t>
            </a:r>
            <a:r>
              <a:rPr dirty="0" sz="2400" spc="-235">
                <a:latin typeface="Arial Black"/>
                <a:cs typeface="Arial Black"/>
              </a:rPr>
              <a:t> </a:t>
            </a:r>
            <a:r>
              <a:rPr dirty="0" sz="2400" spc="-330">
                <a:latin typeface="Arial Black"/>
                <a:cs typeface="Arial Black"/>
              </a:rPr>
              <a:t>under</a:t>
            </a:r>
            <a:endParaRPr sz="2400">
              <a:latin typeface="Arial Black"/>
              <a:cs typeface="Arial Black"/>
            </a:endParaRPr>
          </a:p>
          <a:p>
            <a:pPr algn="ctr" marR="743585">
              <a:lnSpc>
                <a:spcPct val="100000"/>
              </a:lnSpc>
              <a:spcBef>
                <a:spcPts val="5"/>
              </a:spcBef>
            </a:pPr>
            <a:r>
              <a:rPr dirty="0" sz="2250" spc="-215">
                <a:latin typeface="Arial Black"/>
                <a:cs typeface="Arial Black"/>
              </a:rPr>
              <a:t>Global</a:t>
            </a:r>
            <a:r>
              <a:rPr dirty="0" sz="2250" spc="-145">
                <a:latin typeface="Arial Black"/>
                <a:cs typeface="Arial Black"/>
              </a:rPr>
              <a:t> </a:t>
            </a:r>
            <a:r>
              <a:rPr dirty="0" sz="2250" spc="-725">
                <a:latin typeface="Arial Black"/>
                <a:cs typeface="Arial Black"/>
              </a:rPr>
              <a:t>JOO</a:t>
            </a:r>
            <a:endParaRPr sz="2250">
              <a:latin typeface="Arial Black"/>
              <a:cs typeface="Arial Black"/>
            </a:endParaRPr>
          </a:p>
          <a:p>
            <a:pPr marL="264795" indent="-252095">
              <a:lnSpc>
                <a:spcPct val="100000"/>
              </a:lnSpc>
              <a:spcBef>
                <a:spcPts val="490"/>
              </a:spcBef>
              <a:buChar char="•"/>
              <a:tabLst>
                <a:tab pos="264795" algn="l"/>
              </a:tabLst>
            </a:pPr>
            <a:r>
              <a:rPr dirty="0" sz="2250" spc="-60">
                <a:latin typeface="Arial MT"/>
                <a:cs typeface="Arial MT"/>
              </a:rPr>
              <a:t>Does</a:t>
            </a:r>
            <a:r>
              <a:rPr dirty="0" sz="2250" spc="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not</a:t>
            </a:r>
            <a:r>
              <a:rPr dirty="0" sz="2250" spc="25">
                <a:latin typeface="Arial MT"/>
                <a:cs typeface="Arial MT"/>
              </a:rPr>
              <a:t> </a:t>
            </a:r>
            <a:r>
              <a:rPr dirty="0" sz="2250" spc="50">
                <a:latin typeface="Arial MT"/>
                <a:cs typeface="Arial MT"/>
              </a:rPr>
              <a:t>align</a:t>
            </a:r>
            <a:r>
              <a:rPr dirty="0" sz="2250" spc="-3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with</a:t>
            </a:r>
            <a:r>
              <a:rPr dirty="0" sz="2250" spc="-2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our</a:t>
            </a:r>
            <a:r>
              <a:rPr dirty="0" sz="2250" spc="10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theme</a:t>
            </a:r>
            <a:r>
              <a:rPr dirty="0" sz="2250" spc="-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of</a:t>
            </a:r>
            <a:r>
              <a:rPr dirty="0" sz="2250" spc="3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Global</a:t>
            </a:r>
            <a:r>
              <a:rPr dirty="0" sz="2250" spc="-190">
                <a:latin typeface="Arial MT"/>
                <a:cs typeface="Arial MT"/>
              </a:rPr>
              <a:t> </a:t>
            </a:r>
            <a:r>
              <a:rPr dirty="0" sz="2250" spc="-85">
                <a:latin typeface="Arial MT"/>
                <a:cs typeface="Arial MT"/>
              </a:rPr>
              <a:t>100</a:t>
            </a:r>
            <a:endParaRPr sz="2250">
              <a:latin typeface="Arial MT"/>
              <a:cs typeface="Arial MT"/>
            </a:endParaRPr>
          </a:p>
          <a:p>
            <a:pPr marL="259715" marR="1267460" indent="-247650">
              <a:lnSpc>
                <a:spcPct val="103099"/>
              </a:lnSpc>
              <a:buChar char="•"/>
              <a:tabLst>
                <a:tab pos="267335" algn="l"/>
              </a:tabLst>
            </a:pPr>
            <a:r>
              <a:rPr dirty="0" sz="2250" spc="-10">
                <a:latin typeface="Arial MT"/>
                <a:cs typeface="Arial MT"/>
              </a:rPr>
              <a:t>Index</a:t>
            </a:r>
            <a:r>
              <a:rPr dirty="0" sz="2250" spc="-95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is</a:t>
            </a:r>
            <a:r>
              <a:rPr dirty="0" sz="2250" spc="-110">
                <a:latin typeface="Arial MT"/>
                <a:cs typeface="Arial MT"/>
              </a:rPr>
              <a:t> </a:t>
            </a:r>
            <a:r>
              <a:rPr dirty="0" sz="2250" spc="50">
                <a:latin typeface="Arial MT"/>
                <a:cs typeface="Arial MT"/>
              </a:rPr>
              <a:t>mainly</a:t>
            </a:r>
            <a:r>
              <a:rPr dirty="0" sz="2250">
                <a:latin typeface="Arial MT"/>
                <a:cs typeface="Arial MT"/>
              </a:rPr>
              <a:t> </a:t>
            </a:r>
            <a:r>
              <a:rPr dirty="0" sz="2250" spc="80">
                <a:latin typeface="Arial MT"/>
                <a:cs typeface="Arial MT"/>
              </a:rPr>
              <a:t>made</a:t>
            </a:r>
            <a:r>
              <a:rPr dirty="0" sz="2250" spc="-90">
                <a:latin typeface="Arial MT"/>
                <a:cs typeface="Arial MT"/>
              </a:rPr>
              <a:t> </a:t>
            </a:r>
            <a:r>
              <a:rPr dirty="0" sz="2250" spc="70">
                <a:latin typeface="Arial MT"/>
                <a:cs typeface="Arial MT"/>
              </a:rPr>
              <a:t>up</a:t>
            </a:r>
            <a:r>
              <a:rPr dirty="0" sz="2250" spc="-140">
                <a:latin typeface="Arial MT"/>
                <a:cs typeface="Arial MT"/>
              </a:rPr>
              <a:t> </a:t>
            </a:r>
            <a:r>
              <a:rPr dirty="0" sz="2250">
                <a:latin typeface="Arial MT"/>
                <a:cs typeface="Arial MT"/>
              </a:rPr>
              <a:t>of</a:t>
            </a:r>
            <a:r>
              <a:rPr dirty="0" sz="2250" spc="35">
                <a:latin typeface="Arial MT"/>
                <a:cs typeface="Arial MT"/>
              </a:rPr>
              <a:t> </a:t>
            </a:r>
            <a:r>
              <a:rPr dirty="0" sz="2250" spc="-10">
                <a:latin typeface="Arial MT"/>
                <a:cs typeface="Arial MT"/>
              </a:rPr>
              <a:t>large, </a:t>
            </a:r>
            <a:r>
              <a:rPr dirty="0" sz="2250" spc="-10">
                <a:latin typeface="Arial MT"/>
                <a:cs typeface="Arial MT"/>
              </a:rPr>
              <a:t>	</a:t>
            </a:r>
            <a:r>
              <a:rPr dirty="0" sz="2250">
                <a:latin typeface="Arial MT"/>
                <a:cs typeface="Arial MT"/>
              </a:rPr>
              <a:t>established</a:t>
            </a:r>
            <a:r>
              <a:rPr dirty="0" sz="2250" spc="110">
                <a:latin typeface="Arial MT"/>
                <a:cs typeface="Arial MT"/>
              </a:rPr>
              <a:t> </a:t>
            </a:r>
            <a:r>
              <a:rPr dirty="0" sz="2250" spc="-315">
                <a:latin typeface="Arial MT"/>
                <a:cs typeface="Arial MT"/>
              </a:rPr>
              <a:t>US</a:t>
            </a:r>
            <a:r>
              <a:rPr dirty="0" sz="2250" spc="75">
                <a:latin typeface="Arial MT"/>
                <a:cs typeface="Arial MT"/>
              </a:rPr>
              <a:t> </a:t>
            </a:r>
            <a:r>
              <a:rPr dirty="0" sz="2250" spc="-10">
                <a:latin typeface="Arial MT"/>
                <a:cs typeface="Arial MT"/>
              </a:rPr>
              <a:t>companies</a:t>
            </a:r>
            <a:endParaRPr sz="2250">
              <a:latin typeface="Arial MT"/>
              <a:cs typeface="Arial MT"/>
            </a:endParaRPr>
          </a:p>
          <a:p>
            <a:pPr marL="34925">
              <a:lnSpc>
                <a:spcPct val="100000"/>
              </a:lnSpc>
              <a:spcBef>
                <a:spcPts val="459"/>
              </a:spcBef>
            </a:pPr>
            <a:r>
              <a:rPr dirty="0" sz="2500" spc="-350">
                <a:latin typeface="Arial Black"/>
                <a:cs typeface="Arial Black"/>
              </a:rPr>
              <a:t>In</a:t>
            </a:r>
            <a:r>
              <a:rPr dirty="0" sz="2500" spc="-365">
                <a:latin typeface="Arial Black"/>
                <a:cs typeface="Arial Black"/>
              </a:rPr>
              <a:t> </a:t>
            </a:r>
            <a:r>
              <a:rPr dirty="0" sz="2500" spc="-380">
                <a:latin typeface="Arial Black"/>
                <a:cs typeface="Arial Black"/>
              </a:rPr>
              <a:t>comparison:</a:t>
            </a:r>
            <a:endParaRPr sz="2500">
              <a:latin typeface="Arial Black"/>
              <a:cs typeface="Arial Black"/>
            </a:endParaRPr>
          </a:p>
          <a:p>
            <a:pPr marL="33020" marR="240665" indent="3175">
              <a:lnSpc>
                <a:spcPct val="101000"/>
              </a:lnSpc>
              <a:spcBef>
                <a:spcPts val="680"/>
              </a:spcBef>
            </a:pPr>
            <a:r>
              <a:rPr dirty="0" sz="2200" spc="-200">
                <a:latin typeface="Arial MT"/>
                <a:cs typeface="Arial MT"/>
              </a:rPr>
              <a:t>S&amp;P</a:t>
            </a:r>
            <a:r>
              <a:rPr dirty="0" sz="2200" spc="-5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Global</a:t>
            </a:r>
            <a:r>
              <a:rPr dirty="0" sz="2200" spc="-135">
                <a:latin typeface="Arial MT"/>
                <a:cs typeface="Arial MT"/>
              </a:rPr>
              <a:t> </a:t>
            </a:r>
            <a:r>
              <a:rPr dirty="0" sz="2200" spc="-140">
                <a:latin typeface="Arial MT"/>
                <a:cs typeface="Arial MT"/>
              </a:rPr>
              <a:t>100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Index</a:t>
            </a:r>
            <a:r>
              <a:rPr dirty="0" sz="2200" spc="5">
                <a:latin typeface="Arial MT"/>
                <a:cs typeface="Arial MT"/>
              </a:rPr>
              <a:t> </a:t>
            </a:r>
            <a:r>
              <a:rPr dirty="0" sz="2200" spc="90">
                <a:latin typeface="Arial MT"/>
                <a:cs typeface="Arial MT"/>
              </a:rPr>
              <a:t>and</a:t>
            </a:r>
            <a:r>
              <a:rPr dirty="0" sz="2200" spc="-75">
                <a:latin typeface="Arial MT"/>
                <a:cs typeface="Arial MT"/>
              </a:rPr>
              <a:t> </a:t>
            </a:r>
            <a:r>
              <a:rPr dirty="0" sz="2200" spc="-130">
                <a:latin typeface="Arial MT"/>
                <a:cs typeface="Arial MT"/>
              </a:rPr>
              <a:t>MSCI</a:t>
            </a:r>
            <a:r>
              <a:rPr dirty="0" sz="2200" spc="-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World</a:t>
            </a:r>
            <a:r>
              <a:rPr dirty="0" sz="2200" spc="-25">
                <a:latin typeface="Arial MT"/>
                <a:cs typeface="Arial MT"/>
              </a:rPr>
              <a:t> </a:t>
            </a:r>
            <a:r>
              <a:rPr dirty="0" sz="2200" spc="35">
                <a:latin typeface="Arial MT"/>
                <a:cs typeface="Arial MT"/>
              </a:rPr>
              <a:t>ex- </a:t>
            </a:r>
            <a:r>
              <a:rPr dirty="0" sz="2300" spc="-10">
                <a:latin typeface="Arial MT"/>
                <a:cs typeface="Arial MT"/>
              </a:rPr>
              <a:t>Australia</a:t>
            </a:r>
            <a:r>
              <a:rPr dirty="0" sz="2300" spc="-65">
                <a:latin typeface="Arial MT"/>
                <a:cs typeface="Arial MT"/>
              </a:rPr>
              <a:t> </a:t>
            </a:r>
            <a:r>
              <a:rPr dirty="0" sz="2300" spc="-40">
                <a:latin typeface="Arial MT"/>
                <a:cs typeface="Arial MT"/>
              </a:rPr>
              <a:t>Index </a:t>
            </a:r>
            <a:r>
              <a:rPr dirty="0" sz="2300">
                <a:latin typeface="Arial MT"/>
                <a:cs typeface="Arial MT"/>
              </a:rPr>
              <a:t>are</a:t>
            </a:r>
            <a:r>
              <a:rPr dirty="0" sz="2300" spc="-150">
                <a:latin typeface="Arial MT"/>
                <a:cs typeface="Arial MT"/>
              </a:rPr>
              <a:t> </a:t>
            </a:r>
            <a:r>
              <a:rPr dirty="0" u="heavy" sz="2300" spc="-10">
                <a:uFill>
                  <a:solidFill>
                    <a:srgbClr val="0C1313"/>
                  </a:solidFill>
                </a:uFill>
                <a:latin typeface="Arial MT"/>
                <a:cs typeface="Arial MT"/>
              </a:rPr>
              <a:t>ex</a:t>
            </a:r>
            <a:r>
              <a:rPr dirty="0" sz="2300" spc="-10">
                <a:latin typeface="Arial MT"/>
                <a:cs typeface="Arial MT"/>
              </a:rPr>
              <a:t>posed</a:t>
            </a:r>
            <a:r>
              <a:rPr dirty="0" sz="2300" spc="-150">
                <a:latin typeface="Arial MT"/>
                <a:cs typeface="Arial MT"/>
              </a:rPr>
              <a:t> </a:t>
            </a:r>
            <a:r>
              <a:rPr dirty="0" sz="2300">
                <a:latin typeface="Arial MT"/>
                <a:cs typeface="Arial MT"/>
              </a:rPr>
              <a:t>to</a:t>
            </a:r>
            <a:r>
              <a:rPr dirty="0" sz="2300" spc="-90">
                <a:latin typeface="Arial MT"/>
                <a:cs typeface="Arial MT"/>
              </a:rPr>
              <a:t> </a:t>
            </a:r>
            <a:r>
              <a:rPr dirty="0" sz="2300" spc="110">
                <a:latin typeface="Arial MT"/>
                <a:cs typeface="Arial MT"/>
              </a:rPr>
              <a:t>mo</a:t>
            </a:r>
            <a:r>
              <a:rPr dirty="0" u="heavy" sz="2300" spc="110">
                <a:uFill>
                  <a:solidFill>
                    <a:srgbClr val="0C1313"/>
                  </a:solidFill>
                </a:uFill>
                <a:latin typeface="Arial MT"/>
                <a:cs typeface="Arial MT"/>
              </a:rPr>
              <a:t>ny</a:t>
            </a:r>
            <a:r>
              <a:rPr dirty="0" u="heavy" sz="2300" spc="-210">
                <a:uFill>
                  <a:solidFill>
                    <a:srgbClr val="0C1313"/>
                  </a:solidFill>
                </a:uFill>
                <a:latin typeface="Arial MT"/>
                <a:cs typeface="Arial MT"/>
              </a:rPr>
              <a:t> </a:t>
            </a:r>
            <a:r>
              <a:rPr dirty="0" u="heavy" sz="2300">
                <a:uFill>
                  <a:solidFill>
                    <a:srgbClr val="0C1313"/>
                  </a:solidFill>
                </a:uFill>
                <a:latin typeface="Arial MT"/>
                <a:cs typeface="Arial MT"/>
              </a:rPr>
              <a:t>of</a:t>
            </a:r>
            <a:r>
              <a:rPr dirty="0" u="heavy" sz="2300" spc="-114">
                <a:uFill>
                  <a:solidFill>
                    <a:srgbClr val="0C1313"/>
                  </a:solidFill>
                </a:uFill>
                <a:latin typeface="Arial MT"/>
                <a:cs typeface="Arial MT"/>
              </a:rPr>
              <a:t> </a:t>
            </a:r>
            <a:r>
              <a:rPr dirty="0" u="heavy" sz="2300" spc="30">
                <a:uFill>
                  <a:solidFill>
                    <a:srgbClr val="0C1313"/>
                  </a:solidFill>
                </a:uFill>
                <a:latin typeface="Arial MT"/>
                <a:cs typeface="Arial MT"/>
              </a:rPr>
              <a:t>the</a:t>
            </a:r>
            <a:r>
              <a:rPr dirty="0" sz="2300" spc="30">
                <a:latin typeface="Arial MT"/>
                <a:cs typeface="Arial MT"/>
              </a:rPr>
              <a:t> </a:t>
            </a:r>
            <a:r>
              <a:rPr dirty="0" u="heavy" sz="235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world's</a:t>
            </a:r>
            <a:r>
              <a:rPr dirty="0" u="heavy" sz="2350" spc="-13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heavy" sz="235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lar</a:t>
            </a:r>
            <a:r>
              <a:rPr dirty="0" sz="2350">
                <a:latin typeface="Arial MT"/>
                <a:cs typeface="Arial MT"/>
              </a:rPr>
              <a:t>ge</a:t>
            </a:r>
            <a:r>
              <a:rPr dirty="0" u="heavy" sz="235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st</a:t>
            </a:r>
            <a:r>
              <a:rPr dirty="0" u="heavy" sz="2350" spc="-105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u="heavy" sz="235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companies</a:t>
            </a:r>
            <a:r>
              <a:rPr dirty="0" u="heavy" sz="2350" spc="12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dirty="0" sz="2350" spc="-25">
                <a:latin typeface="Arial MT"/>
                <a:cs typeface="Arial MT"/>
              </a:rPr>
              <a:t>listed</a:t>
            </a:r>
            <a:r>
              <a:rPr dirty="0" sz="2350" spc="-65">
                <a:latin typeface="Arial MT"/>
                <a:cs typeface="Arial MT"/>
              </a:rPr>
              <a:t> </a:t>
            </a:r>
            <a:r>
              <a:rPr dirty="0" sz="2350">
                <a:latin typeface="Arial MT"/>
                <a:cs typeface="Arial MT"/>
              </a:rPr>
              <a:t>in</a:t>
            </a:r>
            <a:r>
              <a:rPr dirty="0" sz="2350" spc="-140">
                <a:latin typeface="Arial MT"/>
                <a:cs typeface="Arial MT"/>
              </a:rPr>
              <a:t> </a:t>
            </a:r>
            <a:r>
              <a:rPr dirty="0" sz="2350" spc="-10">
                <a:latin typeface="Arial MT"/>
                <a:cs typeface="Arial MT"/>
              </a:rPr>
              <a:t>major </a:t>
            </a:r>
            <a:r>
              <a:rPr dirty="0" sz="2250">
                <a:latin typeface="Arial MT"/>
                <a:cs typeface="Arial MT"/>
              </a:rPr>
              <a:t>developed</a:t>
            </a:r>
            <a:r>
              <a:rPr dirty="0" sz="2250" spc="190">
                <a:latin typeface="Arial MT"/>
                <a:cs typeface="Arial MT"/>
              </a:rPr>
              <a:t> </a:t>
            </a:r>
            <a:r>
              <a:rPr dirty="0" sz="2250" spc="-10">
                <a:latin typeface="Arial MT"/>
                <a:cs typeface="Arial MT"/>
              </a:rPr>
              <a:t>countries</a:t>
            </a:r>
            <a:endParaRPr sz="22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Jinyu Chen</dc:creator>
  <cp:keywords>DAFs7myZfgk,BADwgaP_1nM</cp:keywords>
  <dc:title>Copy of THRIVE- MID SEM PPT</dc:title>
  <dcterms:created xsi:type="dcterms:W3CDTF">2025-03-04T13:21:47Z</dcterms:created>
  <dcterms:modified xsi:type="dcterms:W3CDTF">2025-03-04T13:21:47Z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2023-10-11T00:00:00Z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2023-10-11T00:00:00Z</vt:filetime>
  </property>
</Properties>
</file>